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53" r:id="rId2"/>
    <p:sldId id="473" r:id="rId3"/>
    <p:sldId id="456" r:id="rId4"/>
    <p:sldId id="474" r:id="rId5"/>
    <p:sldId id="469" r:id="rId6"/>
    <p:sldId id="470" r:id="rId7"/>
    <p:sldId id="475" r:id="rId8"/>
    <p:sldId id="496" r:id="rId9"/>
    <p:sldId id="476" r:id="rId10"/>
    <p:sldId id="468" r:id="rId11"/>
    <p:sldId id="481" r:id="rId12"/>
    <p:sldId id="480" r:id="rId13"/>
    <p:sldId id="467" r:id="rId14"/>
    <p:sldId id="482" r:id="rId15"/>
    <p:sldId id="488" r:id="rId16"/>
    <p:sldId id="484" r:id="rId17"/>
    <p:sldId id="472" r:id="rId18"/>
    <p:sldId id="485" r:id="rId19"/>
    <p:sldId id="486" r:id="rId20"/>
    <p:sldId id="508" r:id="rId21"/>
    <p:sldId id="466" r:id="rId22"/>
    <p:sldId id="490" r:id="rId23"/>
    <p:sldId id="498" r:id="rId24"/>
    <p:sldId id="491" r:id="rId25"/>
    <p:sldId id="497" r:id="rId26"/>
    <p:sldId id="500" r:id="rId27"/>
    <p:sldId id="507" r:id="rId28"/>
    <p:sldId id="492" r:id="rId29"/>
    <p:sldId id="503" r:id="rId30"/>
    <p:sldId id="504" r:id="rId31"/>
    <p:sldId id="463" r:id="rId32"/>
    <p:sldId id="454" r:id="rId33"/>
  </p:sldIdLst>
  <p:sldSz cx="9144000" cy="6858000" type="screen4x3"/>
  <p:notesSz cx="6667500" cy="9801225"/>
  <p:defaultTextStyle>
    <a:defPPr>
      <a:defRPr lang="en-US"/>
    </a:defPPr>
    <a:lvl1pPr marL="0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7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1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85DFFF"/>
    <a:srgbClr val="150C8E"/>
    <a:srgbClr val="1BE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4" autoAdjust="0"/>
    <p:restoredTop sz="85535" autoAdjust="0"/>
  </p:normalViewPr>
  <p:slideViewPr>
    <p:cSldViewPr>
      <p:cViewPr varScale="1">
        <p:scale>
          <a:sx n="78" d="100"/>
          <a:sy n="78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708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r">
              <a:defRPr sz="1200"/>
            </a:lvl1pPr>
          </a:lstStyle>
          <a:p>
            <a:fld id="{17A77CA4-5A26-418C-928D-DC38DD8AD0BF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708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r">
              <a:defRPr sz="1200"/>
            </a:lvl1pPr>
          </a:lstStyle>
          <a:p>
            <a:fld id="{391D1E21-31E1-4DE2-91BA-D7F45986A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708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r">
              <a:defRPr sz="1200"/>
            </a:lvl1pPr>
          </a:lstStyle>
          <a:p>
            <a:fld id="{E59CE0CE-7E16-4FE7-AE57-724E757EAEF9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4238" y="735013"/>
            <a:ext cx="4899025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64" tIns="45332" rIns="90664" bIns="453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655582"/>
            <a:ext cx="5334000" cy="4410552"/>
          </a:xfrm>
          <a:prstGeom prst="rect">
            <a:avLst/>
          </a:prstGeom>
        </p:spPr>
        <p:txBody>
          <a:bodyPr vert="horz" lIns="90664" tIns="45332" rIns="90664" bIns="453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708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r">
              <a:defRPr sz="1200"/>
            </a:lvl1pPr>
          </a:lstStyle>
          <a:p>
            <a:fld id="{75C5ED17-03FB-4DB8-A22A-17A7A5E85B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1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7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1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baseline="0" dirty="0" smtClean="0"/>
              <a:t>A view of the valleys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?</a:t>
            </a:r>
          </a:p>
          <a:p>
            <a:endParaRPr lang="en-ZA" baseline="0" dirty="0" smtClean="0"/>
          </a:p>
          <a:p>
            <a:r>
              <a:rPr lang="en-ZA" baseline="0" dirty="0" smtClean="0"/>
              <a:t>And the theme photo of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 – just showing where the incision has taken place</a:t>
            </a:r>
          </a:p>
          <a:p>
            <a:endParaRPr lang="en-ZA" baseline="0" dirty="0" smtClean="0"/>
          </a:p>
          <a:p>
            <a:r>
              <a:rPr lang="en-ZA" baseline="0" dirty="0" smtClean="0"/>
              <a:t>Valley at </a:t>
            </a:r>
            <a:r>
              <a:rPr lang="en-ZA" baseline="0" dirty="0" err="1" smtClean="0"/>
              <a:t>Craighall</a:t>
            </a:r>
            <a:r>
              <a:rPr lang="en-ZA" baseline="0" dirty="0" smtClean="0"/>
              <a:t> or another valley?</a:t>
            </a:r>
          </a:p>
          <a:p>
            <a:endParaRPr lang="en-ZA" baseline="0" dirty="0" smtClean="0"/>
          </a:p>
          <a:p>
            <a:r>
              <a:rPr lang="en-ZA" baseline="0" dirty="0" smtClean="0"/>
              <a:t>Valley at </a:t>
            </a:r>
            <a:r>
              <a:rPr lang="en-ZA" baseline="0" dirty="0" err="1" smtClean="0"/>
              <a:t>Swartruggens</a:t>
            </a:r>
            <a:r>
              <a:rPr lang="en-ZA" baseline="0" dirty="0" smtClean="0"/>
              <a:t> with cliffs and vertical incision?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Various cliff faces and hill tops – large boulders standing free, how did they get left behind, where has the material around them gone</a:t>
            </a:r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Top of Table Mountain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Clean, sharp edges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Various cliff faces and hill tops – large boulders standing free, how did they get left behind, where has the material around them gone</a:t>
            </a:r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Top of Table Mountain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Clean, sharp edges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Various cliff faces and hill tops – large boulders standing free, how did they get left behind, where has the material around them gone</a:t>
            </a:r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Top of Table Mountain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Clean, sharp edges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Flash back to cut out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, rough estimate of volume say </a:t>
            </a:r>
            <a:r>
              <a:rPr lang="en-ZA" baseline="0" dirty="0" err="1" smtClean="0"/>
              <a:t>50km</a:t>
            </a:r>
            <a:r>
              <a:rPr lang="en-ZA" baseline="0" dirty="0" smtClean="0"/>
              <a:t> radius, 100 m deep gives approximately 2,000 km squared and nearly 200 cubic </a:t>
            </a:r>
            <a:r>
              <a:rPr lang="en-ZA" baseline="0" dirty="0" err="1" smtClean="0"/>
              <a:t>kilometers</a:t>
            </a:r>
            <a:r>
              <a:rPr lang="en-ZA" baseline="0" dirty="0" smtClean="0"/>
              <a:t> of material, that is 200,000,000,000 cubic meters of material that has disappeared down hill potentially first stop Eastern Limpopo and possibly the Mozambique Channel – find a suitable map – atlas?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Bigger problem with the </a:t>
            </a:r>
            <a:r>
              <a:rPr lang="en-ZA" baseline="0" dirty="0" err="1" smtClean="0"/>
              <a:t>Drakensberg</a:t>
            </a:r>
            <a:r>
              <a:rPr lang="en-ZA" baseline="0" dirty="0" smtClean="0"/>
              <a:t> whether eastern </a:t>
            </a:r>
            <a:r>
              <a:rPr lang="en-ZA" baseline="0" dirty="0" err="1" smtClean="0"/>
              <a:t>Mapumalanga</a:t>
            </a:r>
            <a:r>
              <a:rPr lang="en-ZA" baseline="0" dirty="0" smtClean="0"/>
              <a:t> and Limpopo or </a:t>
            </a:r>
            <a:r>
              <a:rPr lang="en-ZA" baseline="0" dirty="0" err="1" smtClean="0"/>
              <a:t>Kwa</a:t>
            </a:r>
            <a:r>
              <a:rPr lang="en-ZA" baseline="0" dirty="0" smtClean="0"/>
              <a:t> Zulu Natal and also with Table Mountain and, and, and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Flash back to cut out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, rough estimate of volume say </a:t>
            </a:r>
            <a:r>
              <a:rPr lang="en-ZA" baseline="0" dirty="0" err="1" smtClean="0"/>
              <a:t>50km</a:t>
            </a:r>
            <a:r>
              <a:rPr lang="en-ZA" baseline="0" dirty="0" smtClean="0"/>
              <a:t> radius, 100 m deep gives approximately 2,000 km squared and nearly 200 cubic </a:t>
            </a:r>
            <a:r>
              <a:rPr lang="en-ZA" baseline="0" dirty="0" err="1" smtClean="0"/>
              <a:t>kilometers</a:t>
            </a:r>
            <a:r>
              <a:rPr lang="en-ZA" baseline="0" dirty="0" smtClean="0"/>
              <a:t> of material, that is 200,000,000,000 cubic meters of material that has disappeared down hill potentially first stop Eastern Limpopo and possibly the Mozambique Channel – find a suitable map – atlas?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Bigger problem with the </a:t>
            </a:r>
            <a:r>
              <a:rPr lang="en-ZA" baseline="0" dirty="0" err="1" smtClean="0"/>
              <a:t>Drakensberg</a:t>
            </a:r>
            <a:r>
              <a:rPr lang="en-ZA" baseline="0" dirty="0" smtClean="0"/>
              <a:t> whether eastern </a:t>
            </a:r>
            <a:r>
              <a:rPr lang="en-ZA" baseline="0" dirty="0" err="1" smtClean="0"/>
              <a:t>Mapumalanga</a:t>
            </a:r>
            <a:r>
              <a:rPr lang="en-ZA" baseline="0" dirty="0" smtClean="0"/>
              <a:t> and Limpopo or </a:t>
            </a:r>
            <a:r>
              <a:rPr lang="en-ZA" baseline="0" dirty="0" err="1" smtClean="0"/>
              <a:t>Kwa</a:t>
            </a:r>
            <a:r>
              <a:rPr lang="en-ZA" baseline="0" dirty="0" smtClean="0"/>
              <a:t> Zulu Natal and also with Table Mountain and, and, and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Flash back to cut out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, rough estimate of volume say </a:t>
            </a:r>
            <a:r>
              <a:rPr lang="en-ZA" baseline="0" dirty="0" err="1" smtClean="0"/>
              <a:t>50km</a:t>
            </a:r>
            <a:r>
              <a:rPr lang="en-ZA" baseline="0" dirty="0" smtClean="0"/>
              <a:t> radius, 100 m deep gives approximately 2,000 km squared and nearly 200 cubic </a:t>
            </a:r>
            <a:r>
              <a:rPr lang="en-ZA" baseline="0" dirty="0" err="1" smtClean="0"/>
              <a:t>kilometers</a:t>
            </a:r>
            <a:r>
              <a:rPr lang="en-ZA" baseline="0" dirty="0" smtClean="0"/>
              <a:t> of material, that is 200,000,000,000 cubic meters of material that has disappeared down hill potentially first stop Eastern Limpopo and possibly the Mozambique Channel – find a suitable map – atlas?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Bigger problem with the </a:t>
            </a:r>
            <a:r>
              <a:rPr lang="en-ZA" baseline="0" dirty="0" err="1" smtClean="0"/>
              <a:t>Drakensberg</a:t>
            </a:r>
            <a:r>
              <a:rPr lang="en-ZA" baseline="0" dirty="0" smtClean="0"/>
              <a:t> whether eastern </a:t>
            </a:r>
            <a:r>
              <a:rPr lang="en-ZA" baseline="0" dirty="0" err="1" smtClean="0"/>
              <a:t>Mapumalanga</a:t>
            </a:r>
            <a:r>
              <a:rPr lang="en-ZA" baseline="0" dirty="0" smtClean="0"/>
              <a:t> and Limpopo or </a:t>
            </a:r>
            <a:r>
              <a:rPr lang="en-ZA" baseline="0" dirty="0" err="1" smtClean="0"/>
              <a:t>Kwa</a:t>
            </a:r>
            <a:r>
              <a:rPr lang="en-ZA" baseline="0" dirty="0" smtClean="0"/>
              <a:t> Zulu Natal and also with Table Mountain and, and, and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Flash back to cut out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, rough estimate of volume say </a:t>
            </a:r>
            <a:r>
              <a:rPr lang="en-ZA" baseline="0" dirty="0" err="1" smtClean="0"/>
              <a:t>50km</a:t>
            </a:r>
            <a:r>
              <a:rPr lang="en-ZA" baseline="0" dirty="0" smtClean="0"/>
              <a:t> radius, 100 m deep gives approximately 2,000 km squared and nearly 200 cubic </a:t>
            </a:r>
            <a:r>
              <a:rPr lang="en-ZA" baseline="0" dirty="0" err="1" smtClean="0"/>
              <a:t>kilometers</a:t>
            </a:r>
            <a:r>
              <a:rPr lang="en-ZA" baseline="0" dirty="0" smtClean="0"/>
              <a:t> of material, that is 200,000,000,000 cubic meters of material that has disappeared down hill potentially first stop Eastern Limpopo and possibly the Mozambique Channel – find a suitable map – atlas?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Bigger problem with the </a:t>
            </a:r>
            <a:r>
              <a:rPr lang="en-ZA" baseline="0" dirty="0" err="1" smtClean="0"/>
              <a:t>Drakensberg</a:t>
            </a:r>
            <a:r>
              <a:rPr lang="en-ZA" baseline="0" dirty="0" smtClean="0"/>
              <a:t> whether eastern </a:t>
            </a:r>
            <a:r>
              <a:rPr lang="en-ZA" baseline="0" dirty="0" err="1" smtClean="0"/>
              <a:t>Mapumalanga</a:t>
            </a:r>
            <a:r>
              <a:rPr lang="en-ZA" baseline="0" dirty="0" smtClean="0"/>
              <a:t> and Limpopo or </a:t>
            </a:r>
            <a:r>
              <a:rPr lang="en-ZA" baseline="0" dirty="0" err="1" smtClean="0"/>
              <a:t>Kwa</a:t>
            </a:r>
            <a:r>
              <a:rPr lang="en-ZA" baseline="0" dirty="0" smtClean="0"/>
              <a:t> Zulu Natal and also with Table Mountain and, and, and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 have been asked whether eroded by ice – valley form is wrong – find photos on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Evaporation – try evaporating on stove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Evaporation point for rock is extremely high – glass in dust from current volcano – refer to the Star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Ditto solution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 have been asked whether eroded by ice – valley form is wrong – find photos on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Evaporation – try evaporating on stove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Evaporation point for rock is extremely high – glass in dust from current volcano – refer to the Star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Ditto solution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 have been asked whether eroded by ice – valley form is wrong – find photos on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Evaporation – try evaporating on stove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Evaporation point for rock is extremely high – glass in dust from current volcano – refer to the Star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Ditto solution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 or somewhere else where the incision is particularly noticeable and clear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from within a valley, on the road somewhere, maybe near Fritz?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Flash back to cut out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, rough estimate of volume say </a:t>
            </a:r>
            <a:r>
              <a:rPr lang="en-ZA" baseline="0" dirty="0" err="1" smtClean="0"/>
              <a:t>50km</a:t>
            </a:r>
            <a:r>
              <a:rPr lang="en-ZA" baseline="0" dirty="0" smtClean="0"/>
              <a:t> radius, 100 m deep gives approximately 2,000 km squared and nearly 200 cubic </a:t>
            </a:r>
            <a:r>
              <a:rPr lang="en-ZA" baseline="0" dirty="0" err="1" smtClean="0"/>
              <a:t>kilometers</a:t>
            </a:r>
            <a:r>
              <a:rPr lang="en-ZA" baseline="0" dirty="0" smtClean="0"/>
              <a:t> of material, that is 200,000,000,000 cubic meters of material that has disappeared down hill potentially first stop Eastern Limpopo and possibly the Mozambique Channel – find a suitable map – atlas?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Bigger problem with the </a:t>
            </a:r>
            <a:r>
              <a:rPr lang="en-ZA" baseline="0" dirty="0" err="1" smtClean="0"/>
              <a:t>Drakensberg</a:t>
            </a:r>
            <a:r>
              <a:rPr lang="en-ZA" baseline="0" dirty="0" smtClean="0"/>
              <a:t> whether eastern </a:t>
            </a:r>
            <a:r>
              <a:rPr lang="en-ZA" baseline="0" dirty="0" err="1" smtClean="0"/>
              <a:t>Mapumalanga</a:t>
            </a:r>
            <a:r>
              <a:rPr lang="en-ZA" baseline="0" dirty="0" smtClean="0"/>
              <a:t> and Limpopo or </a:t>
            </a:r>
            <a:r>
              <a:rPr lang="en-ZA" baseline="0" dirty="0" err="1" smtClean="0"/>
              <a:t>Kwa</a:t>
            </a:r>
            <a:r>
              <a:rPr lang="en-ZA" baseline="0" dirty="0" smtClean="0"/>
              <a:t> Zulu Natal and also with Table Mountain and, and, and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 or somewhere else where the incision is particularly noticeable and clear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from within a valley, on the road somewhere, maybe near Fritz?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If the rock was indeed washed into the Mozambique Channel we have another problem -- where did the Mozambique Channel come from?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the Mariana Trench?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Huge holes into which huge volumes of material have seeming disappeared?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And where did the water come from and where did it go?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 or somewhere else where the incision is particularly noticeable and clear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from within a valley, on the road somewhere, maybe near Fritz?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Craighall</a:t>
            </a:r>
            <a:r>
              <a:rPr lang="en-ZA" baseline="0" dirty="0" smtClean="0"/>
              <a:t>, Fritz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Garden sprinkler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Hose at different pressures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May need to shoot a new bit of video for hose scouring away material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Velocity versus bed load from paper from web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Garden sprinkler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Hose at different pressures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May need to shoot a new bit of video for hose scouring away material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Velocity versus bed load from paper from web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Garden sprinkler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Hose at different pressures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May need to shoot a new bit of video for hose scouring away material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Velocity versus bed load from paper from web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Garden sprinkler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Hose at different pressures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May need to shoot a new bit of video for hose scouring away material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Velocity versus bed load from paper from web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07" indent="0">
              <a:buNone/>
              <a:defRPr sz="1800" b="1"/>
            </a:lvl3pPr>
            <a:lvl4pPr marL="1371161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8" indent="0">
              <a:buNone/>
              <a:defRPr sz="1600" b="1"/>
            </a:lvl6pPr>
            <a:lvl7pPr marL="2742322" indent="0">
              <a:buNone/>
              <a:defRPr sz="1600" b="1"/>
            </a:lvl7pPr>
            <a:lvl8pPr marL="3199376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07" indent="0">
              <a:buNone/>
              <a:defRPr sz="1800" b="1"/>
            </a:lvl3pPr>
            <a:lvl4pPr marL="1371161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8" indent="0">
              <a:buNone/>
              <a:defRPr sz="1600" b="1"/>
            </a:lvl6pPr>
            <a:lvl7pPr marL="2742322" indent="0">
              <a:buNone/>
              <a:defRPr sz="1600" b="1"/>
            </a:lvl7pPr>
            <a:lvl8pPr marL="3199376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07" indent="0">
              <a:buNone/>
              <a:defRPr sz="1000"/>
            </a:lvl3pPr>
            <a:lvl4pPr marL="1371161" indent="0">
              <a:buNone/>
              <a:defRPr sz="900"/>
            </a:lvl4pPr>
            <a:lvl5pPr marL="1828215" indent="0">
              <a:buNone/>
              <a:defRPr sz="900"/>
            </a:lvl5pPr>
            <a:lvl6pPr marL="2285268" indent="0">
              <a:buNone/>
              <a:defRPr sz="900"/>
            </a:lvl6pPr>
            <a:lvl7pPr marL="2742322" indent="0">
              <a:buNone/>
              <a:defRPr sz="900"/>
            </a:lvl7pPr>
            <a:lvl8pPr marL="3199376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4" indent="0">
              <a:buNone/>
              <a:defRPr sz="2800"/>
            </a:lvl2pPr>
            <a:lvl3pPr marL="914107" indent="0">
              <a:buNone/>
              <a:defRPr sz="2400"/>
            </a:lvl3pPr>
            <a:lvl4pPr marL="1371161" indent="0">
              <a:buNone/>
              <a:defRPr sz="2000"/>
            </a:lvl4pPr>
            <a:lvl5pPr marL="1828215" indent="0">
              <a:buNone/>
              <a:defRPr sz="2000"/>
            </a:lvl5pPr>
            <a:lvl6pPr marL="2285268" indent="0">
              <a:buNone/>
              <a:defRPr sz="2000"/>
            </a:lvl6pPr>
            <a:lvl7pPr marL="2742322" indent="0">
              <a:buNone/>
              <a:defRPr sz="2000"/>
            </a:lvl7pPr>
            <a:lvl8pPr marL="3199376" indent="0">
              <a:buNone/>
              <a:defRPr sz="2000"/>
            </a:lvl8pPr>
            <a:lvl9pPr marL="36564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07" indent="0">
              <a:buNone/>
              <a:defRPr sz="1000"/>
            </a:lvl3pPr>
            <a:lvl4pPr marL="1371161" indent="0">
              <a:buNone/>
              <a:defRPr sz="900"/>
            </a:lvl4pPr>
            <a:lvl5pPr marL="1828215" indent="0">
              <a:buNone/>
              <a:defRPr sz="900"/>
            </a:lvl5pPr>
            <a:lvl6pPr marL="2285268" indent="0">
              <a:buNone/>
              <a:defRPr sz="900"/>
            </a:lvl6pPr>
            <a:lvl7pPr marL="2742322" indent="0">
              <a:buNone/>
              <a:defRPr sz="900"/>
            </a:lvl7pPr>
            <a:lvl8pPr marL="3199376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5" rIns="91411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0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0" indent="-342790" algn="l" defTabSz="9141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2" indent="-285659" algn="l" defTabSz="9141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8" indent="-228527" algn="l" defTabSz="9141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42" indent="-228527" algn="l" defTabSz="9141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95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9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03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6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4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7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1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5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8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2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6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0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C:\Data\9\9ETI\DVDs\Global%20Flood\06_Presentations\03_Layered%20Sedimentary\iStock_000009253299Wav44100%20Truncate%2035%20Seconds.mp3" TargetMode="External"/><Relationship Id="rId1" Type="http://schemas.openxmlformats.org/officeDocument/2006/relationships/audio" Target="file:///C:\Data\9\9ETI\DVDs\Global%20Flood\06_Presentations\06_Incised%20Valleys\iStock_000009253299Wav44100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9\9ETI\DVDs\Global%20Flood\06_Presentations\06_Incised%20Valleys\DSCF2288.avi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9\9ETI\DVDs\Global%20Flood\06_Presentations\06_Incised%20Valleys\DSCF2289_chunk_5.avi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www.computamaps.com/" TargetMode="External"/><Relationship Id="rId4" Type="http://schemas.openxmlformats.org/officeDocument/2006/relationships/hyperlink" Target="mailto:pwilson@computamaps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hyperlink" Target="http://www.eti-ministries.org/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ata\9\9ETI\DVDs\Global%20Flood\06_Presentations\06_Incised%20Valleys\iStock_000009253299Wav44100%20End%20of%20Presentation.mp3" TargetMode="External"/><Relationship Id="rId6" Type="http://schemas.openxmlformats.org/officeDocument/2006/relationships/hyperlink" Target="mailto:James@ETI-Ministries.or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9\9ETI\DVDs\Global%20Flood\06_Presentations\06_Incised%20Valleys\DSCF1462.avi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Stock_000009253299Wav4410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604448" y="6165304"/>
            <a:ext cx="539552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tock_000009253299Wav44100 Truncate 35 Second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991600" y="6553200"/>
            <a:ext cx="152400" cy="304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43966" y="6572272"/>
            <a:ext cx="500034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472" y="6273225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1" dirty="0" smtClean="0">
                <a:solidFill>
                  <a:srgbClr val="002060"/>
                </a:solidFill>
                <a:latin typeface="Verdana" pitchFamily="34" charset="0"/>
              </a:rPr>
              <a:t>Dr James A Robertson PrEng</a:t>
            </a:r>
          </a:p>
          <a:p>
            <a:pPr algn="r"/>
            <a:endParaRPr lang="en-ZA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30812" y="698967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does it all mean?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525" y="2132856"/>
            <a:ext cx="91535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14282" y="0"/>
            <a:ext cx="6429420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Turning history on its head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Massive evidence of a global flood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645024"/>
            <a:ext cx="9144000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4511842" y="3657600"/>
            <a:ext cx="4632158" cy="1179095"/>
          </a:xfrm>
          <a:custGeom>
            <a:avLst/>
            <a:gdLst>
              <a:gd name="connsiteX0" fmla="*/ 0 w 4632158"/>
              <a:gd name="connsiteY0" fmla="*/ 12032 h 1179095"/>
              <a:gd name="connsiteX1" fmla="*/ 469232 w 4632158"/>
              <a:gd name="connsiteY1" fmla="*/ 132347 h 1179095"/>
              <a:gd name="connsiteX2" fmla="*/ 770021 w 4632158"/>
              <a:gd name="connsiteY2" fmla="*/ 240632 h 1179095"/>
              <a:gd name="connsiteX3" fmla="*/ 1034716 w 4632158"/>
              <a:gd name="connsiteY3" fmla="*/ 397042 h 1179095"/>
              <a:gd name="connsiteX4" fmla="*/ 1167063 w 4632158"/>
              <a:gd name="connsiteY4" fmla="*/ 529389 h 1179095"/>
              <a:gd name="connsiteX5" fmla="*/ 1756611 w 4632158"/>
              <a:gd name="connsiteY5" fmla="*/ 745958 h 1179095"/>
              <a:gd name="connsiteX6" fmla="*/ 2286000 w 4632158"/>
              <a:gd name="connsiteY6" fmla="*/ 914400 h 1179095"/>
              <a:gd name="connsiteX7" fmla="*/ 2779295 w 4632158"/>
              <a:gd name="connsiteY7" fmla="*/ 1022684 h 1179095"/>
              <a:gd name="connsiteX8" fmla="*/ 3188369 w 4632158"/>
              <a:gd name="connsiteY8" fmla="*/ 1034716 h 1179095"/>
              <a:gd name="connsiteX9" fmla="*/ 3573379 w 4632158"/>
              <a:gd name="connsiteY9" fmla="*/ 1046747 h 1179095"/>
              <a:gd name="connsiteX10" fmla="*/ 3681663 w 4632158"/>
              <a:gd name="connsiteY10" fmla="*/ 1130968 h 1179095"/>
              <a:gd name="connsiteX11" fmla="*/ 4102769 w 4632158"/>
              <a:gd name="connsiteY11" fmla="*/ 1143000 h 1179095"/>
              <a:gd name="connsiteX12" fmla="*/ 4427621 w 4632158"/>
              <a:gd name="connsiteY12" fmla="*/ 1179095 h 1179095"/>
              <a:gd name="connsiteX13" fmla="*/ 4620126 w 4632158"/>
              <a:gd name="connsiteY13" fmla="*/ 1155032 h 1179095"/>
              <a:gd name="connsiteX14" fmla="*/ 4632158 w 4632158"/>
              <a:gd name="connsiteY14" fmla="*/ 0 h 1179095"/>
              <a:gd name="connsiteX15" fmla="*/ 0 w 4632158"/>
              <a:gd name="connsiteY15" fmla="*/ 12032 h 11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32158" h="1179095">
                <a:moveTo>
                  <a:pt x="0" y="12032"/>
                </a:moveTo>
                <a:lnTo>
                  <a:pt x="469232" y="132347"/>
                </a:lnTo>
                <a:lnTo>
                  <a:pt x="770021" y="240632"/>
                </a:lnTo>
                <a:lnTo>
                  <a:pt x="1034716" y="397042"/>
                </a:lnTo>
                <a:lnTo>
                  <a:pt x="1167063" y="529389"/>
                </a:lnTo>
                <a:lnTo>
                  <a:pt x="1756611" y="745958"/>
                </a:lnTo>
                <a:lnTo>
                  <a:pt x="2286000" y="914400"/>
                </a:lnTo>
                <a:lnTo>
                  <a:pt x="2779295" y="1022684"/>
                </a:lnTo>
                <a:lnTo>
                  <a:pt x="3188369" y="1034716"/>
                </a:lnTo>
                <a:lnTo>
                  <a:pt x="3573379" y="1046747"/>
                </a:lnTo>
                <a:lnTo>
                  <a:pt x="3681663" y="1130968"/>
                </a:lnTo>
                <a:lnTo>
                  <a:pt x="4102769" y="1143000"/>
                </a:lnTo>
                <a:lnTo>
                  <a:pt x="4427621" y="1179095"/>
                </a:lnTo>
                <a:lnTo>
                  <a:pt x="4620126" y="1155032"/>
                </a:lnTo>
                <a:lnTo>
                  <a:pt x="4632158" y="0"/>
                </a:lnTo>
                <a:lnTo>
                  <a:pt x="0" y="1203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-36095" y="3657600"/>
            <a:ext cx="2346158" cy="288758"/>
          </a:xfrm>
          <a:custGeom>
            <a:avLst/>
            <a:gdLst>
              <a:gd name="connsiteX0" fmla="*/ 2201779 w 2346158"/>
              <a:gd name="connsiteY0" fmla="*/ 24063 h 288758"/>
              <a:gd name="connsiteX1" fmla="*/ 1612232 w 2346158"/>
              <a:gd name="connsiteY1" fmla="*/ 132347 h 288758"/>
              <a:gd name="connsiteX2" fmla="*/ 1251284 w 2346158"/>
              <a:gd name="connsiteY2" fmla="*/ 132347 h 288758"/>
              <a:gd name="connsiteX3" fmla="*/ 962527 w 2346158"/>
              <a:gd name="connsiteY3" fmla="*/ 156411 h 288758"/>
              <a:gd name="connsiteX4" fmla="*/ 878306 w 2346158"/>
              <a:gd name="connsiteY4" fmla="*/ 240632 h 288758"/>
              <a:gd name="connsiteX5" fmla="*/ 709863 w 2346158"/>
              <a:gd name="connsiteY5" fmla="*/ 252663 h 288758"/>
              <a:gd name="connsiteX6" fmla="*/ 204537 w 2346158"/>
              <a:gd name="connsiteY6" fmla="*/ 276726 h 288758"/>
              <a:gd name="connsiteX7" fmla="*/ 36095 w 2346158"/>
              <a:gd name="connsiteY7" fmla="*/ 288758 h 288758"/>
              <a:gd name="connsiteX8" fmla="*/ 0 w 2346158"/>
              <a:gd name="connsiteY8" fmla="*/ 288758 h 288758"/>
              <a:gd name="connsiteX9" fmla="*/ 12032 w 2346158"/>
              <a:gd name="connsiteY9" fmla="*/ 0 h 288758"/>
              <a:gd name="connsiteX10" fmla="*/ 2346158 w 2346158"/>
              <a:gd name="connsiteY10" fmla="*/ 12032 h 288758"/>
              <a:gd name="connsiteX11" fmla="*/ 2201779 w 2346158"/>
              <a:gd name="connsiteY11" fmla="*/ 24063 h 28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6158" h="288758">
                <a:moveTo>
                  <a:pt x="2201779" y="24063"/>
                </a:moveTo>
                <a:lnTo>
                  <a:pt x="1612232" y="132347"/>
                </a:lnTo>
                <a:lnTo>
                  <a:pt x="1251284" y="132347"/>
                </a:lnTo>
                <a:lnTo>
                  <a:pt x="962527" y="156411"/>
                </a:lnTo>
                <a:lnTo>
                  <a:pt x="878306" y="240632"/>
                </a:lnTo>
                <a:lnTo>
                  <a:pt x="709863" y="252663"/>
                </a:lnTo>
                <a:lnTo>
                  <a:pt x="204537" y="276726"/>
                </a:lnTo>
                <a:lnTo>
                  <a:pt x="36095" y="288758"/>
                </a:lnTo>
                <a:lnTo>
                  <a:pt x="0" y="288758"/>
                </a:lnTo>
                <a:lnTo>
                  <a:pt x="12032" y="0"/>
                </a:lnTo>
                <a:lnTo>
                  <a:pt x="2346158" y="12032"/>
                </a:lnTo>
                <a:lnTo>
                  <a:pt x="2201779" y="2406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73225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End Time Issue Ministries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525" y="2132856"/>
            <a:ext cx="91535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259632" y="2420888"/>
            <a:ext cx="6429420" cy="785817"/>
          </a:xfrm>
          <a:prstGeom prst="rect">
            <a:avLst/>
          </a:prstGeom>
        </p:spPr>
        <p:txBody>
          <a:bodyPr vert="horz" lIns="91411" tIns="45705" rIns="91411" bIns="45705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Part 6 – Incised Valley’s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0" grpId="0"/>
      <p:bldP spid="18" grpId="0" animBg="1"/>
      <p:bldP spid="19" grpId="0" animBg="1"/>
      <p:bldP spid="9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Plucked cliff faces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73216"/>
            <a:ext cx="8229600" cy="129614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Rocks have been plucked out of sheer cliff faces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7"/>
            <a:ext cx="4499992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75656" y="4365104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4365104"/>
            <a:ext cx="3816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 err="1" smtClean="0"/>
              <a:t>Hartebeespoort</a:t>
            </a:r>
            <a:r>
              <a:rPr lang="en-ZA" dirty="0" smtClean="0"/>
              <a:t> (</a:t>
            </a:r>
            <a:r>
              <a:rPr lang="en-ZA" dirty="0" err="1" smtClean="0"/>
              <a:t>Magaliesberg</a:t>
            </a:r>
            <a:r>
              <a:rPr lang="en-ZA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Plucked hill tops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373216"/>
            <a:ext cx="4896544" cy="1484784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Large rocks plucked out of the TOPS of hills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NOT gentle erosion by rain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Boiling water with massive tsunamis?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3923928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5230912" cy="39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07704" y="494116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6488668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Gordon Road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Plucked cliff faces and hill tops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All over the world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44824"/>
            <a:ext cx="1872208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Table mountain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Cliff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Top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256" y="1412777"/>
            <a:ext cx="699174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0050"/>
            <a:ext cx="4114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725591"/>
            <a:ext cx="2843212" cy="21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Where has all the rock gone?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300 m drop in 3,000 m at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2666"/>
            <a:ext cx="9144000" cy="542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83568" y="1700808"/>
            <a:ext cx="72008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576" y="2204864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1540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162880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1500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6488668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/>
              <a:t>Northcliff</a:t>
            </a:r>
            <a:r>
              <a:rPr lang="en-ZA" dirty="0" smtClean="0"/>
              <a:t> 1807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 rot="5400000">
            <a:off x="1030252" y="4099720"/>
            <a:ext cx="4311188" cy="108012"/>
          </a:xfrm>
          <a:prstGeom prst="straightConnector1">
            <a:avLst/>
          </a:prstGeom>
          <a:ln w="762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75856" y="4149080"/>
            <a:ext cx="4464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300 m vertical over 3,000 meters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501770" y="1178750"/>
            <a:ext cx="5904656" cy="4356484"/>
          </a:xfrm>
          <a:prstGeom prst="straightConnector1">
            <a:avLst/>
          </a:prstGeom>
          <a:ln w="762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Where has all the rock gone?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Over the Halfway House Granite Dome about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600 cubic </a:t>
            </a:r>
            <a:r>
              <a:rPr lang="en-ZA" sz="1800" dirty="0" err="1" smtClean="0">
                <a:solidFill>
                  <a:srgbClr val="150C8E"/>
                </a:solidFill>
              </a:rPr>
              <a:t>kilometers</a:t>
            </a:r>
            <a:r>
              <a:rPr lang="en-ZA" sz="1800" dirty="0" smtClean="0">
                <a:solidFill>
                  <a:srgbClr val="150C8E"/>
                </a:solidFill>
              </a:rPr>
              <a:t> of rock and earth have been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removed (600 thousand million cubic meters)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 river flow is downhill all the way to the low ground of Limpopo province, about 1,000 </a:t>
            </a:r>
            <a:r>
              <a:rPr lang="en-ZA" sz="1800" dirty="0" err="1" smtClean="0">
                <a:solidFill>
                  <a:srgbClr val="150C8E"/>
                </a:solidFill>
              </a:rPr>
              <a:t>kilometers</a:t>
            </a: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This material was all removed through the </a:t>
            </a:r>
            <a:r>
              <a:rPr lang="en-ZA" sz="1800" dirty="0" err="1" smtClean="0">
                <a:solidFill>
                  <a:srgbClr val="150C8E"/>
                </a:solidFill>
              </a:rPr>
              <a:t>Hartebeespoort</a:t>
            </a:r>
            <a:r>
              <a:rPr lang="en-ZA" sz="1800" dirty="0" smtClean="0">
                <a:solidFill>
                  <a:srgbClr val="150C8E"/>
                </a:solidFill>
              </a:rPr>
              <a:t> gorge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high velocity water flows are the only possible mechanical explanation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20272" y="1700808"/>
            <a:ext cx="1728192" cy="1224136"/>
            <a:chOff x="11145" y="1412776"/>
            <a:chExt cx="9097359" cy="439248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45" y="1412776"/>
              <a:ext cx="9097359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>
            <a:xfrm rot="1346743">
              <a:off x="3865553" y="2294757"/>
              <a:ext cx="1368152" cy="7200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Where has all the rock gone?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6444208" cy="538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1556792"/>
            <a:ext cx="2664296" cy="5112568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dirty="0" smtClean="0">
                <a:solidFill>
                  <a:srgbClr val="150C8E"/>
                </a:solidFill>
              </a:rPr>
              <a:t>Suspended river load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noProof="0" dirty="0" smtClean="0">
                <a:solidFill>
                  <a:srgbClr val="150C8E"/>
                </a:solidFill>
              </a:rPr>
              <a:t>River bed load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ZA" sz="18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noProof="0" dirty="0" smtClean="0">
                <a:solidFill>
                  <a:srgbClr val="150C8E"/>
                </a:solidFill>
              </a:rPr>
              <a:t>Increase exponentially with velocity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ZA" sz="1800" b="0" i="0" u="none" strike="noStrike" kern="1200" cap="none" spc="0" normalizeH="0" baseline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noProof="0" dirty="0" smtClean="0">
                <a:solidFill>
                  <a:srgbClr val="150C8E"/>
                </a:solidFill>
              </a:rPr>
              <a:t>What happens at extremely high flood velocities beyond anything we have ever experienced?</a:t>
            </a: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9144000" cy="709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Where has all the rock gone?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9861" y="1412776"/>
            <a:ext cx="641413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eform 6"/>
          <p:cNvSpPr/>
          <p:nvPr/>
        </p:nvSpPr>
        <p:spPr>
          <a:xfrm>
            <a:off x="6713621" y="1501607"/>
            <a:ext cx="2406316" cy="1626604"/>
          </a:xfrm>
          <a:custGeom>
            <a:avLst/>
            <a:gdLst>
              <a:gd name="connsiteX0" fmla="*/ 433137 w 2406316"/>
              <a:gd name="connsiteY0" fmla="*/ 1626604 h 1626604"/>
              <a:gd name="connsiteX1" fmla="*/ 421105 w 2406316"/>
              <a:gd name="connsiteY1" fmla="*/ 1530351 h 1626604"/>
              <a:gd name="connsiteX2" fmla="*/ 409074 w 2406316"/>
              <a:gd name="connsiteY2" fmla="*/ 1494256 h 1626604"/>
              <a:gd name="connsiteX3" fmla="*/ 372979 w 2406316"/>
              <a:gd name="connsiteY3" fmla="*/ 1470193 h 1626604"/>
              <a:gd name="connsiteX4" fmla="*/ 336884 w 2406316"/>
              <a:gd name="connsiteY4" fmla="*/ 1398004 h 1626604"/>
              <a:gd name="connsiteX5" fmla="*/ 324853 w 2406316"/>
              <a:gd name="connsiteY5" fmla="*/ 1361909 h 1626604"/>
              <a:gd name="connsiteX6" fmla="*/ 300790 w 2406316"/>
              <a:gd name="connsiteY6" fmla="*/ 1145340 h 1626604"/>
              <a:gd name="connsiteX7" fmla="*/ 276726 w 2406316"/>
              <a:gd name="connsiteY7" fmla="*/ 1109246 h 1626604"/>
              <a:gd name="connsiteX8" fmla="*/ 252663 w 2406316"/>
              <a:gd name="connsiteY8" fmla="*/ 1085182 h 1626604"/>
              <a:gd name="connsiteX9" fmla="*/ 204537 w 2406316"/>
              <a:gd name="connsiteY9" fmla="*/ 1012993 h 1626604"/>
              <a:gd name="connsiteX10" fmla="*/ 192505 w 2406316"/>
              <a:gd name="connsiteY10" fmla="*/ 976898 h 1626604"/>
              <a:gd name="connsiteX11" fmla="*/ 156411 w 2406316"/>
              <a:gd name="connsiteY11" fmla="*/ 964867 h 1626604"/>
              <a:gd name="connsiteX12" fmla="*/ 132347 w 2406316"/>
              <a:gd name="connsiteY12" fmla="*/ 928772 h 1626604"/>
              <a:gd name="connsiteX13" fmla="*/ 60158 w 2406316"/>
              <a:gd name="connsiteY13" fmla="*/ 868614 h 1626604"/>
              <a:gd name="connsiteX14" fmla="*/ 0 w 2406316"/>
              <a:gd name="connsiteY14" fmla="*/ 808456 h 1626604"/>
              <a:gd name="connsiteX15" fmla="*/ 60158 w 2406316"/>
              <a:gd name="connsiteY15" fmla="*/ 724235 h 1626604"/>
              <a:gd name="connsiteX16" fmla="*/ 156411 w 2406316"/>
              <a:gd name="connsiteY16" fmla="*/ 640014 h 1626604"/>
              <a:gd name="connsiteX17" fmla="*/ 216568 w 2406316"/>
              <a:gd name="connsiteY17" fmla="*/ 555793 h 1626604"/>
              <a:gd name="connsiteX18" fmla="*/ 336884 w 2406316"/>
              <a:gd name="connsiteY18" fmla="*/ 519698 h 1626604"/>
              <a:gd name="connsiteX19" fmla="*/ 372979 w 2406316"/>
              <a:gd name="connsiteY19" fmla="*/ 495635 h 1626604"/>
              <a:gd name="connsiteX20" fmla="*/ 433137 w 2406316"/>
              <a:gd name="connsiteY20" fmla="*/ 435477 h 1626604"/>
              <a:gd name="connsiteX21" fmla="*/ 457200 w 2406316"/>
              <a:gd name="connsiteY21" fmla="*/ 399382 h 1626604"/>
              <a:gd name="connsiteX22" fmla="*/ 481263 w 2406316"/>
              <a:gd name="connsiteY22" fmla="*/ 327193 h 1626604"/>
              <a:gd name="connsiteX23" fmla="*/ 553453 w 2406316"/>
              <a:gd name="connsiteY23" fmla="*/ 291098 h 1626604"/>
              <a:gd name="connsiteX24" fmla="*/ 589547 w 2406316"/>
              <a:gd name="connsiteY24" fmla="*/ 279067 h 1626604"/>
              <a:gd name="connsiteX25" fmla="*/ 697832 w 2406316"/>
              <a:gd name="connsiteY25" fmla="*/ 242972 h 1626604"/>
              <a:gd name="connsiteX26" fmla="*/ 721895 w 2406316"/>
              <a:gd name="connsiteY26" fmla="*/ 206877 h 1626604"/>
              <a:gd name="connsiteX27" fmla="*/ 757990 w 2406316"/>
              <a:gd name="connsiteY27" fmla="*/ 194846 h 1626604"/>
              <a:gd name="connsiteX28" fmla="*/ 794084 w 2406316"/>
              <a:gd name="connsiteY28" fmla="*/ 170782 h 1626604"/>
              <a:gd name="connsiteX29" fmla="*/ 830179 w 2406316"/>
              <a:gd name="connsiteY29" fmla="*/ 98593 h 1626604"/>
              <a:gd name="connsiteX30" fmla="*/ 902368 w 2406316"/>
              <a:gd name="connsiteY30" fmla="*/ 74530 h 1626604"/>
              <a:gd name="connsiteX31" fmla="*/ 938463 w 2406316"/>
              <a:gd name="connsiteY31" fmla="*/ 62498 h 1626604"/>
              <a:gd name="connsiteX32" fmla="*/ 962526 w 2406316"/>
              <a:gd name="connsiteY32" fmla="*/ 26404 h 1626604"/>
              <a:gd name="connsiteX33" fmla="*/ 1094874 w 2406316"/>
              <a:gd name="connsiteY33" fmla="*/ 26404 h 1626604"/>
              <a:gd name="connsiteX34" fmla="*/ 1179095 w 2406316"/>
              <a:gd name="connsiteY34" fmla="*/ 38435 h 1626604"/>
              <a:gd name="connsiteX35" fmla="*/ 1251284 w 2406316"/>
              <a:gd name="connsiteY35" fmla="*/ 62498 h 1626604"/>
              <a:gd name="connsiteX36" fmla="*/ 1347537 w 2406316"/>
              <a:gd name="connsiteY36" fmla="*/ 86561 h 1626604"/>
              <a:gd name="connsiteX37" fmla="*/ 1419726 w 2406316"/>
              <a:gd name="connsiteY37" fmla="*/ 110625 h 1626604"/>
              <a:gd name="connsiteX38" fmla="*/ 1708484 w 2406316"/>
              <a:gd name="connsiteY38" fmla="*/ 122656 h 1626604"/>
              <a:gd name="connsiteX39" fmla="*/ 1756611 w 2406316"/>
              <a:gd name="connsiteY39" fmla="*/ 134688 h 1626604"/>
              <a:gd name="connsiteX40" fmla="*/ 1816768 w 2406316"/>
              <a:gd name="connsiteY40" fmla="*/ 194846 h 1626604"/>
              <a:gd name="connsiteX41" fmla="*/ 1840832 w 2406316"/>
              <a:gd name="connsiteY41" fmla="*/ 218909 h 1626604"/>
              <a:gd name="connsiteX42" fmla="*/ 1852863 w 2406316"/>
              <a:gd name="connsiteY42" fmla="*/ 255004 h 1626604"/>
              <a:gd name="connsiteX43" fmla="*/ 1888958 w 2406316"/>
              <a:gd name="connsiteY43" fmla="*/ 267035 h 1626604"/>
              <a:gd name="connsiteX44" fmla="*/ 1925053 w 2406316"/>
              <a:gd name="connsiteY44" fmla="*/ 291098 h 1626604"/>
              <a:gd name="connsiteX45" fmla="*/ 1937084 w 2406316"/>
              <a:gd name="connsiteY45" fmla="*/ 327193 h 1626604"/>
              <a:gd name="connsiteX46" fmla="*/ 1985211 w 2406316"/>
              <a:gd name="connsiteY46" fmla="*/ 387351 h 1626604"/>
              <a:gd name="connsiteX47" fmla="*/ 1997242 w 2406316"/>
              <a:gd name="connsiteY47" fmla="*/ 459540 h 1626604"/>
              <a:gd name="connsiteX48" fmla="*/ 2057400 w 2406316"/>
              <a:gd name="connsiteY48" fmla="*/ 507667 h 1626604"/>
              <a:gd name="connsiteX49" fmla="*/ 2129590 w 2406316"/>
              <a:gd name="connsiteY49" fmla="*/ 640014 h 1626604"/>
              <a:gd name="connsiteX50" fmla="*/ 2153653 w 2406316"/>
              <a:gd name="connsiteY50" fmla="*/ 712204 h 1626604"/>
              <a:gd name="connsiteX51" fmla="*/ 2165684 w 2406316"/>
              <a:gd name="connsiteY51" fmla="*/ 748298 h 1626604"/>
              <a:gd name="connsiteX52" fmla="*/ 2201779 w 2406316"/>
              <a:gd name="connsiteY52" fmla="*/ 784393 h 1626604"/>
              <a:gd name="connsiteX53" fmla="*/ 2225842 w 2406316"/>
              <a:gd name="connsiteY53" fmla="*/ 856582 h 1626604"/>
              <a:gd name="connsiteX54" fmla="*/ 2237874 w 2406316"/>
              <a:gd name="connsiteY54" fmla="*/ 892677 h 1626604"/>
              <a:gd name="connsiteX55" fmla="*/ 2273968 w 2406316"/>
              <a:gd name="connsiteY55" fmla="*/ 916740 h 1626604"/>
              <a:gd name="connsiteX56" fmla="*/ 2286000 w 2406316"/>
              <a:gd name="connsiteY56" fmla="*/ 952835 h 1626604"/>
              <a:gd name="connsiteX57" fmla="*/ 2334126 w 2406316"/>
              <a:gd name="connsiteY57" fmla="*/ 964867 h 1626604"/>
              <a:gd name="connsiteX58" fmla="*/ 2358190 w 2406316"/>
              <a:gd name="connsiteY58" fmla="*/ 988930 h 1626604"/>
              <a:gd name="connsiteX59" fmla="*/ 2406316 w 2406316"/>
              <a:gd name="connsiteY59" fmla="*/ 1061119 h 162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406316" h="1626604">
                <a:moveTo>
                  <a:pt x="433137" y="1626604"/>
                </a:moveTo>
                <a:cubicBezTo>
                  <a:pt x="429126" y="1594520"/>
                  <a:pt x="426889" y="1562163"/>
                  <a:pt x="421105" y="1530351"/>
                </a:cubicBezTo>
                <a:cubicBezTo>
                  <a:pt x="418836" y="1517873"/>
                  <a:pt x="416997" y="1504159"/>
                  <a:pt x="409074" y="1494256"/>
                </a:cubicBezTo>
                <a:cubicBezTo>
                  <a:pt x="400041" y="1482964"/>
                  <a:pt x="385011" y="1478214"/>
                  <a:pt x="372979" y="1470193"/>
                </a:cubicBezTo>
                <a:cubicBezTo>
                  <a:pt x="342734" y="1379459"/>
                  <a:pt x="383534" y="1491306"/>
                  <a:pt x="336884" y="1398004"/>
                </a:cubicBezTo>
                <a:cubicBezTo>
                  <a:pt x="331212" y="1386660"/>
                  <a:pt x="328863" y="1373941"/>
                  <a:pt x="324853" y="1361909"/>
                </a:cubicBezTo>
                <a:cubicBezTo>
                  <a:pt x="323351" y="1339385"/>
                  <a:pt x="329493" y="1202746"/>
                  <a:pt x="300790" y="1145340"/>
                </a:cubicBezTo>
                <a:cubicBezTo>
                  <a:pt x="294323" y="1132407"/>
                  <a:pt x="285759" y="1120537"/>
                  <a:pt x="276726" y="1109246"/>
                </a:cubicBezTo>
                <a:cubicBezTo>
                  <a:pt x="269640" y="1100388"/>
                  <a:pt x="259469" y="1094257"/>
                  <a:pt x="252663" y="1085182"/>
                </a:cubicBezTo>
                <a:cubicBezTo>
                  <a:pt x="235311" y="1062046"/>
                  <a:pt x="213683" y="1040429"/>
                  <a:pt x="204537" y="1012993"/>
                </a:cubicBezTo>
                <a:cubicBezTo>
                  <a:pt x="200526" y="1000961"/>
                  <a:pt x="201473" y="985866"/>
                  <a:pt x="192505" y="976898"/>
                </a:cubicBezTo>
                <a:cubicBezTo>
                  <a:pt x="183537" y="967930"/>
                  <a:pt x="168442" y="968877"/>
                  <a:pt x="156411" y="964867"/>
                </a:cubicBezTo>
                <a:cubicBezTo>
                  <a:pt x="148390" y="952835"/>
                  <a:pt x="142572" y="938997"/>
                  <a:pt x="132347" y="928772"/>
                </a:cubicBezTo>
                <a:cubicBezTo>
                  <a:pt x="37711" y="834136"/>
                  <a:pt x="158706" y="986872"/>
                  <a:pt x="60158" y="868614"/>
                </a:cubicBezTo>
                <a:cubicBezTo>
                  <a:pt x="10026" y="808456"/>
                  <a:pt x="66174" y="852572"/>
                  <a:pt x="0" y="808456"/>
                </a:cubicBezTo>
                <a:cubicBezTo>
                  <a:pt x="28074" y="724235"/>
                  <a:pt x="0" y="744288"/>
                  <a:pt x="60158" y="724235"/>
                </a:cubicBezTo>
                <a:cubicBezTo>
                  <a:pt x="117457" y="638287"/>
                  <a:pt x="80227" y="659060"/>
                  <a:pt x="156411" y="640014"/>
                </a:cubicBezTo>
                <a:cubicBezTo>
                  <a:pt x="184484" y="555794"/>
                  <a:pt x="156411" y="575846"/>
                  <a:pt x="216568" y="555793"/>
                </a:cubicBezTo>
                <a:cubicBezTo>
                  <a:pt x="271157" y="501206"/>
                  <a:pt x="207537" y="554975"/>
                  <a:pt x="336884" y="519698"/>
                </a:cubicBezTo>
                <a:cubicBezTo>
                  <a:pt x="350835" y="515893"/>
                  <a:pt x="360947" y="503656"/>
                  <a:pt x="372979" y="495635"/>
                </a:cubicBezTo>
                <a:cubicBezTo>
                  <a:pt x="437147" y="399382"/>
                  <a:pt x="352926" y="515688"/>
                  <a:pt x="433137" y="435477"/>
                </a:cubicBezTo>
                <a:cubicBezTo>
                  <a:pt x="443362" y="425252"/>
                  <a:pt x="451327" y="412596"/>
                  <a:pt x="457200" y="399382"/>
                </a:cubicBezTo>
                <a:cubicBezTo>
                  <a:pt x="467502" y="376203"/>
                  <a:pt x="457200" y="335214"/>
                  <a:pt x="481263" y="327193"/>
                </a:cubicBezTo>
                <a:cubicBezTo>
                  <a:pt x="571992" y="296949"/>
                  <a:pt x="460154" y="337747"/>
                  <a:pt x="553453" y="291098"/>
                </a:cubicBezTo>
                <a:cubicBezTo>
                  <a:pt x="564796" y="285426"/>
                  <a:pt x="577516" y="283077"/>
                  <a:pt x="589547" y="279067"/>
                </a:cubicBezTo>
                <a:cubicBezTo>
                  <a:pt x="654393" y="214224"/>
                  <a:pt x="550560" y="308427"/>
                  <a:pt x="697832" y="242972"/>
                </a:cubicBezTo>
                <a:cubicBezTo>
                  <a:pt x="711046" y="237099"/>
                  <a:pt x="710603" y="215910"/>
                  <a:pt x="721895" y="206877"/>
                </a:cubicBezTo>
                <a:cubicBezTo>
                  <a:pt x="731798" y="198954"/>
                  <a:pt x="745958" y="198856"/>
                  <a:pt x="757990" y="194846"/>
                </a:cubicBezTo>
                <a:cubicBezTo>
                  <a:pt x="770021" y="186825"/>
                  <a:pt x="785051" y="182073"/>
                  <a:pt x="794084" y="170782"/>
                </a:cubicBezTo>
                <a:cubicBezTo>
                  <a:pt x="818994" y="139645"/>
                  <a:pt x="789612" y="123947"/>
                  <a:pt x="830179" y="98593"/>
                </a:cubicBezTo>
                <a:cubicBezTo>
                  <a:pt x="851688" y="85150"/>
                  <a:pt x="878305" y="82551"/>
                  <a:pt x="902368" y="74530"/>
                </a:cubicBezTo>
                <a:lnTo>
                  <a:pt x="938463" y="62498"/>
                </a:lnTo>
                <a:cubicBezTo>
                  <a:pt x="946484" y="50467"/>
                  <a:pt x="951235" y="35437"/>
                  <a:pt x="962526" y="26404"/>
                </a:cubicBezTo>
                <a:cubicBezTo>
                  <a:pt x="995531" y="0"/>
                  <a:pt x="1072120" y="23370"/>
                  <a:pt x="1094874" y="26404"/>
                </a:cubicBezTo>
                <a:lnTo>
                  <a:pt x="1179095" y="38435"/>
                </a:lnTo>
                <a:cubicBezTo>
                  <a:pt x="1203158" y="46456"/>
                  <a:pt x="1226677" y="56346"/>
                  <a:pt x="1251284" y="62498"/>
                </a:cubicBezTo>
                <a:cubicBezTo>
                  <a:pt x="1283368" y="70519"/>
                  <a:pt x="1316163" y="76102"/>
                  <a:pt x="1347537" y="86561"/>
                </a:cubicBezTo>
                <a:cubicBezTo>
                  <a:pt x="1371600" y="94582"/>
                  <a:pt x="1394383" y="109569"/>
                  <a:pt x="1419726" y="110625"/>
                </a:cubicBezTo>
                <a:lnTo>
                  <a:pt x="1708484" y="122656"/>
                </a:lnTo>
                <a:cubicBezTo>
                  <a:pt x="1724526" y="126667"/>
                  <a:pt x="1741412" y="128174"/>
                  <a:pt x="1756611" y="134688"/>
                </a:cubicBezTo>
                <a:cubicBezTo>
                  <a:pt x="1800553" y="153520"/>
                  <a:pt x="1788868" y="159972"/>
                  <a:pt x="1816768" y="194846"/>
                </a:cubicBezTo>
                <a:cubicBezTo>
                  <a:pt x="1823854" y="203704"/>
                  <a:pt x="1832811" y="210888"/>
                  <a:pt x="1840832" y="218909"/>
                </a:cubicBezTo>
                <a:cubicBezTo>
                  <a:pt x="1844842" y="230941"/>
                  <a:pt x="1843895" y="246036"/>
                  <a:pt x="1852863" y="255004"/>
                </a:cubicBezTo>
                <a:cubicBezTo>
                  <a:pt x="1861831" y="263972"/>
                  <a:pt x="1877614" y="261363"/>
                  <a:pt x="1888958" y="267035"/>
                </a:cubicBezTo>
                <a:cubicBezTo>
                  <a:pt x="1901892" y="273502"/>
                  <a:pt x="1913021" y="283077"/>
                  <a:pt x="1925053" y="291098"/>
                </a:cubicBezTo>
                <a:cubicBezTo>
                  <a:pt x="1929063" y="303130"/>
                  <a:pt x="1931412" y="315849"/>
                  <a:pt x="1937084" y="327193"/>
                </a:cubicBezTo>
                <a:cubicBezTo>
                  <a:pt x="1952262" y="357550"/>
                  <a:pt x="1962828" y="364969"/>
                  <a:pt x="1985211" y="387351"/>
                </a:cubicBezTo>
                <a:cubicBezTo>
                  <a:pt x="1989221" y="411414"/>
                  <a:pt x="1988677" y="436698"/>
                  <a:pt x="1997242" y="459540"/>
                </a:cubicBezTo>
                <a:cubicBezTo>
                  <a:pt x="2002957" y="474781"/>
                  <a:pt x="2048289" y="501593"/>
                  <a:pt x="2057400" y="507667"/>
                </a:cubicBezTo>
                <a:cubicBezTo>
                  <a:pt x="2084706" y="644197"/>
                  <a:pt x="2041785" y="618062"/>
                  <a:pt x="2129590" y="640014"/>
                </a:cubicBezTo>
                <a:lnTo>
                  <a:pt x="2153653" y="712204"/>
                </a:lnTo>
                <a:cubicBezTo>
                  <a:pt x="2157663" y="724235"/>
                  <a:pt x="2156716" y="739330"/>
                  <a:pt x="2165684" y="748298"/>
                </a:cubicBezTo>
                <a:lnTo>
                  <a:pt x="2201779" y="784393"/>
                </a:lnTo>
                <a:lnTo>
                  <a:pt x="2225842" y="856582"/>
                </a:lnTo>
                <a:cubicBezTo>
                  <a:pt x="2229853" y="868614"/>
                  <a:pt x="2227322" y="885642"/>
                  <a:pt x="2237874" y="892677"/>
                </a:cubicBezTo>
                <a:lnTo>
                  <a:pt x="2273968" y="916740"/>
                </a:lnTo>
                <a:cubicBezTo>
                  <a:pt x="2277979" y="928772"/>
                  <a:pt x="2276097" y="944912"/>
                  <a:pt x="2286000" y="952835"/>
                </a:cubicBezTo>
                <a:cubicBezTo>
                  <a:pt x="2298912" y="963165"/>
                  <a:pt x="2319336" y="957472"/>
                  <a:pt x="2334126" y="964867"/>
                </a:cubicBezTo>
                <a:cubicBezTo>
                  <a:pt x="2344272" y="969940"/>
                  <a:pt x="2350169" y="980909"/>
                  <a:pt x="2358190" y="988930"/>
                </a:cubicBezTo>
                <a:cubicBezTo>
                  <a:pt x="2387326" y="1047202"/>
                  <a:pt x="2369571" y="1024374"/>
                  <a:pt x="2406316" y="1061119"/>
                </a:cubicBezTo>
              </a:path>
            </a:pathLst>
          </a:cu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5536" y="3284984"/>
            <a:ext cx="2232248" cy="2725763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dirty="0" smtClean="0">
                <a:solidFill>
                  <a:srgbClr val="150C8E"/>
                </a:solidFill>
              </a:rPr>
              <a:t>River flow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dirty="0" smtClean="0">
                <a:solidFill>
                  <a:srgbClr val="150C8E"/>
                </a:solidFill>
              </a:rPr>
              <a:t>All this distance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dirty="0" smtClean="0">
                <a:solidFill>
                  <a:srgbClr val="150C8E"/>
                </a:solidFill>
              </a:rPr>
              <a:t>All through this one gorge</a:t>
            </a: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12776"/>
            <a:ext cx="622149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3131840" y="2852936"/>
            <a:ext cx="3888432" cy="144016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Glacier action?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013176"/>
            <a:ext cx="5832648" cy="129614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No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Valleys are the wrong shape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2776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1412775"/>
            <a:ext cx="4499990" cy="337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778585"/>
            <a:ext cx="2771800" cy="207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Evaporation?</a:t>
            </a:r>
          </a:p>
        </p:txBody>
      </p:sp>
      <p:pic>
        <p:nvPicPr>
          <p:cNvPr id="5" name="DSCF228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430778"/>
            <a:ext cx="9144000" cy="5427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Dissolved?</a:t>
            </a:r>
          </a:p>
        </p:txBody>
      </p:sp>
      <p:pic>
        <p:nvPicPr>
          <p:cNvPr id="6" name="DSCF2289_chunk_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430778"/>
            <a:ext cx="9144000" cy="5427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What the remaining surface of the dome actually evidences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5" y="1412776"/>
            <a:ext cx="909735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149080"/>
            <a:ext cx="522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 smtClean="0"/>
              <a:t>Digital Terrain Model</a:t>
            </a:r>
          </a:p>
          <a:p>
            <a:r>
              <a:rPr lang="en-ZA" sz="1000" dirty="0" smtClean="0"/>
              <a:t>Courtesy of Paul Wilson</a:t>
            </a:r>
          </a:p>
          <a:p>
            <a:r>
              <a:rPr lang="en-US" sz="1000" dirty="0" smtClean="0"/>
              <a:t>Sales Manager of </a:t>
            </a:r>
            <a:r>
              <a:rPr lang="en-US" sz="1000" dirty="0" err="1" smtClean="0"/>
              <a:t>ComputaMaps</a:t>
            </a:r>
            <a:endParaRPr lang="en-US" sz="1000" dirty="0" smtClean="0"/>
          </a:p>
          <a:p>
            <a:r>
              <a:rPr lang="en-US" sz="1000" dirty="0" smtClean="0"/>
              <a:t>Tel: +27 21 700 8140 (8145 direct line)</a:t>
            </a:r>
          </a:p>
          <a:p>
            <a:r>
              <a:rPr lang="en-US" sz="1000" dirty="0" smtClean="0"/>
              <a:t>Fax: +27 21 701 9520</a:t>
            </a:r>
          </a:p>
          <a:p>
            <a:r>
              <a:rPr lang="en-US" sz="1000" dirty="0" smtClean="0"/>
              <a:t>Skype ID: </a:t>
            </a:r>
            <a:r>
              <a:rPr lang="en-US" sz="1000" dirty="0" err="1" smtClean="0"/>
              <a:t>computamaps-rsa</a:t>
            </a:r>
            <a:endParaRPr lang="en-US" sz="1000" dirty="0" smtClean="0"/>
          </a:p>
          <a:p>
            <a:r>
              <a:rPr lang="en-US" sz="1000" dirty="0" smtClean="0"/>
              <a:t>email: </a:t>
            </a:r>
            <a:r>
              <a:rPr lang="en-US" sz="1000" u="sng" dirty="0" err="1" smtClean="0">
                <a:hlinkClick r:id="rId4"/>
              </a:rPr>
              <a:t>pwilson@computamaps.com</a:t>
            </a:r>
            <a:endParaRPr lang="en-US" sz="1000" dirty="0" smtClean="0"/>
          </a:p>
          <a:p>
            <a:r>
              <a:rPr lang="en-US" sz="1000" dirty="0" smtClean="0"/>
              <a:t>Website: </a:t>
            </a:r>
            <a:r>
              <a:rPr lang="en-US" sz="1000" u="sng" dirty="0" err="1" smtClean="0">
                <a:hlinkClick r:id="rId5"/>
              </a:rPr>
              <a:t>http://www.computamaps.com</a:t>
            </a:r>
            <a:endParaRPr lang="en-US" sz="1000" dirty="0" smtClean="0"/>
          </a:p>
          <a:p>
            <a:r>
              <a:rPr lang="en-US" sz="1000" dirty="0" smtClean="0"/>
              <a:t>Private Bag </a:t>
            </a:r>
            <a:r>
              <a:rPr lang="en-US" sz="1000" dirty="0" err="1" smtClean="0"/>
              <a:t>X20</a:t>
            </a:r>
            <a:r>
              <a:rPr lang="en-US" sz="1000" dirty="0" smtClean="0"/>
              <a:t>, Constantia, 7848, South Africa</a:t>
            </a:r>
          </a:p>
          <a:p>
            <a:endParaRPr lang="en-US" sz="1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84784"/>
            <a:ext cx="15621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4355976" y="620688"/>
            <a:ext cx="3024336" cy="2160240"/>
          </a:xfrm>
          <a:prstGeom prst="straightConnector1">
            <a:avLst/>
          </a:prstGeom>
          <a:ln w="508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520" y="609329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Notice how the ground has been removed between the high points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346743">
            <a:off x="3865553" y="2294757"/>
            <a:ext cx="136815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67944" y="24208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Dome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Erosion of valleys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1556792"/>
            <a:ext cx="4320480" cy="4381947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dirty="0" smtClean="0">
                <a:solidFill>
                  <a:srgbClr val="150C8E"/>
                </a:solidFill>
              </a:rPr>
              <a:t>Limited </a:t>
            </a:r>
            <a:r>
              <a:rPr lang="en-ZA" dirty="0" err="1" smtClean="0">
                <a:solidFill>
                  <a:srgbClr val="150C8E"/>
                </a:solidFill>
              </a:rPr>
              <a:t>bedload</a:t>
            </a:r>
            <a:r>
              <a:rPr lang="en-ZA" dirty="0" smtClean="0">
                <a:solidFill>
                  <a:srgbClr val="150C8E"/>
                </a:solidFill>
              </a:rPr>
              <a:t> = narrow valley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ZA" dirty="0" smtClean="0">
                <a:solidFill>
                  <a:srgbClr val="150C8E"/>
                </a:solidFill>
              </a:rPr>
              <a:t>Large </a:t>
            </a:r>
            <a:r>
              <a:rPr lang="en-ZA" dirty="0" err="1" smtClean="0">
                <a:solidFill>
                  <a:srgbClr val="150C8E"/>
                </a:solidFill>
              </a:rPr>
              <a:t>bedload</a:t>
            </a:r>
            <a:r>
              <a:rPr lang="en-ZA" dirty="0" smtClean="0">
                <a:solidFill>
                  <a:srgbClr val="150C8E"/>
                </a:solidFill>
              </a:rPr>
              <a:t> = wide flat valley</a:t>
            </a: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1492" y="1800872"/>
            <a:ext cx="2160240" cy="142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6804248" y="1844824"/>
            <a:ext cx="2117558" cy="1624264"/>
          </a:xfrm>
          <a:custGeom>
            <a:avLst/>
            <a:gdLst>
              <a:gd name="connsiteX0" fmla="*/ 0 w 2117558"/>
              <a:gd name="connsiteY0" fmla="*/ 0 h 1624264"/>
              <a:gd name="connsiteX1" fmla="*/ 372979 w 2117558"/>
              <a:gd name="connsiteY1" fmla="*/ 12032 h 1624264"/>
              <a:gd name="connsiteX2" fmla="*/ 625643 w 2117558"/>
              <a:gd name="connsiteY2" fmla="*/ 36095 h 1624264"/>
              <a:gd name="connsiteX3" fmla="*/ 709864 w 2117558"/>
              <a:gd name="connsiteY3" fmla="*/ 96253 h 1624264"/>
              <a:gd name="connsiteX4" fmla="*/ 782053 w 2117558"/>
              <a:gd name="connsiteY4" fmla="*/ 324853 h 1624264"/>
              <a:gd name="connsiteX5" fmla="*/ 830179 w 2117558"/>
              <a:gd name="connsiteY5" fmla="*/ 625643 h 1624264"/>
              <a:gd name="connsiteX6" fmla="*/ 806116 w 2117558"/>
              <a:gd name="connsiteY6" fmla="*/ 854243 h 1624264"/>
              <a:gd name="connsiteX7" fmla="*/ 806116 w 2117558"/>
              <a:gd name="connsiteY7" fmla="*/ 1143000 h 1624264"/>
              <a:gd name="connsiteX8" fmla="*/ 854243 w 2117558"/>
              <a:gd name="connsiteY8" fmla="*/ 1299411 h 1624264"/>
              <a:gd name="connsiteX9" fmla="*/ 974558 w 2117558"/>
              <a:gd name="connsiteY9" fmla="*/ 1347537 h 1624264"/>
              <a:gd name="connsiteX10" fmla="*/ 1143000 w 2117558"/>
              <a:gd name="connsiteY10" fmla="*/ 1383632 h 1624264"/>
              <a:gd name="connsiteX11" fmla="*/ 1323474 w 2117558"/>
              <a:gd name="connsiteY11" fmla="*/ 1335506 h 1624264"/>
              <a:gd name="connsiteX12" fmla="*/ 1407695 w 2117558"/>
              <a:gd name="connsiteY12" fmla="*/ 1251285 h 1624264"/>
              <a:gd name="connsiteX13" fmla="*/ 1443790 w 2117558"/>
              <a:gd name="connsiteY13" fmla="*/ 998621 h 1624264"/>
              <a:gd name="connsiteX14" fmla="*/ 1491916 w 2117558"/>
              <a:gd name="connsiteY14" fmla="*/ 252664 h 1624264"/>
              <a:gd name="connsiteX15" fmla="*/ 1528011 w 2117558"/>
              <a:gd name="connsiteY15" fmla="*/ 60158 h 1624264"/>
              <a:gd name="connsiteX16" fmla="*/ 1624264 w 2117558"/>
              <a:gd name="connsiteY16" fmla="*/ 0 h 1624264"/>
              <a:gd name="connsiteX17" fmla="*/ 1780674 w 2117558"/>
              <a:gd name="connsiteY17" fmla="*/ 0 h 1624264"/>
              <a:gd name="connsiteX18" fmla="*/ 2117558 w 2117558"/>
              <a:gd name="connsiteY18" fmla="*/ 0 h 1624264"/>
              <a:gd name="connsiteX19" fmla="*/ 2105527 w 2117558"/>
              <a:gd name="connsiteY19" fmla="*/ 1624264 h 1624264"/>
              <a:gd name="connsiteX20" fmla="*/ 24064 w 2117558"/>
              <a:gd name="connsiteY20" fmla="*/ 1612232 h 1624264"/>
              <a:gd name="connsiteX21" fmla="*/ 0 w 2117558"/>
              <a:gd name="connsiteY21" fmla="*/ 0 h 162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17558" h="1624264">
                <a:moveTo>
                  <a:pt x="0" y="0"/>
                </a:moveTo>
                <a:lnTo>
                  <a:pt x="372979" y="12032"/>
                </a:lnTo>
                <a:lnTo>
                  <a:pt x="625643" y="36095"/>
                </a:lnTo>
                <a:lnTo>
                  <a:pt x="709864" y="96253"/>
                </a:lnTo>
                <a:lnTo>
                  <a:pt x="782053" y="324853"/>
                </a:lnTo>
                <a:lnTo>
                  <a:pt x="830179" y="625643"/>
                </a:lnTo>
                <a:lnTo>
                  <a:pt x="806116" y="854243"/>
                </a:lnTo>
                <a:lnTo>
                  <a:pt x="806116" y="1143000"/>
                </a:lnTo>
                <a:lnTo>
                  <a:pt x="854243" y="1299411"/>
                </a:lnTo>
                <a:lnTo>
                  <a:pt x="974558" y="1347537"/>
                </a:lnTo>
                <a:lnTo>
                  <a:pt x="1143000" y="1383632"/>
                </a:lnTo>
                <a:lnTo>
                  <a:pt x="1323474" y="1335506"/>
                </a:lnTo>
                <a:lnTo>
                  <a:pt x="1407695" y="1251285"/>
                </a:lnTo>
                <a:lnTo>
                  <a:pt x="1443790" y="998621"/>
                </a:lnTo>
                <a:lnTo>
                  <a:pt x="1491916" y="252664"/>
                </a:lnTo>
                <a:lnTo>
                  <a:pt x="1528011" y="60158"/>
                </a:lnTo>
                <a:lnTo>
                  <a:pt x="1624264" y="0"/>
                </a:lnTo>
                <a:lnTo>
                  <a:pt x="1780674" y="0"/>
                </a:lnTo>
                <a:lnTo>
                  <a:pt x="2117558" y="0"/>
                </a:lnTo>
                <a:cubicBezTo>
                  <a:pt x="2113548" y="541421"/>
                  <a:pt x="2109537" y="1082843"/>
                  <a:pt x="2105527" y="1624264"/>
                </a:cubicBezTo>
                <a:lnTo>
                  <a:pt x="24064" y="1612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586301" y="2025298"/>
            <a:ext cx="673769" cy="733926"/>
          </a:xfrm>
          <a:custGeom>
            <a:avLst/>
            <a:gdLst>
              <a:gd name="connsiteX0" fmla="*/ 0 w 673769"/>
              <a:gd name="connsiteY0" fmla="*/ 12032 h 733926"/>
              <a:gd name="connsiteX1" fmla="*/ 36095 w 673769"/>
              <a:gd name="connsiteY1" fmla="*/ 264695 h 733926"/>
              <a:gd name="connsiteX2" fmla="*/ 36095 w 673769"/>
              <a:gd name="connsiteY2" fmla="*/ 541421 h 733926"/>
              <a:gd name="connsiteX3" fmla="*/ 60158 w 673769"/>
              <a:gd name="connsiteY3" fmla="*/ 733926 h 733926"/>
              <a:gd name="connsiteX4" fmla="*/ 637674 w 673769"/>
              <a:gd name="connsiteY4" fmla="*/ 733926 h 733926"/>
              <a:gd name="connsiteX5" fmla="*/ 673769 w 673769"/>
              <a:gd name="connsiteY5" fmla="*/ 192505 h 733926"/>
              <a:gd name="connsiteX6" fmla="*/ 673769 w 673769"/>
              <a:gd name="connsiteY6" fmla="*/ 0 h 733926"/>
              <a:gd name="connsiteX7" fmla="*/ 0 w 673769"/>
              <a:gd name="connsiteY7" fmla="*/ 12032 h 73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3769" h="733926">
                <a:moveTo>
                  <a:pt x="0" y="12032"/>
                </a:moveTo>
                <a:lnTo>
                  <a:pt x="36095" y="264695"/>
                </a:lnTo>
                <a:lnTo>
                  <a:pt x="36095" y="541421"/>
                </a:lnTo>
                <a:lnTo>
                  <a:pt x="60158" y="733926"/>
                </a:lnTo>
                <a:lnTo>
                  <a:pt x="637674" y="733926"/>
                </a:lnTo>
                <a:lnTo>
                  <a:pt x="673769" y="192505"/>
                </a:lnTo>
                <a:lnTo>
                  <a:pt x="673769" y="0"/>
                </a:lnTo>
                <a:lnTo>
                  <a:pt x="0" y="1203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991" y="5306707"/>
            <a:ext cx="7168977" cy="147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>
          <a:xfrm>
            <a:off x="1907704" y="5838819"/>
            <a:ext cx="7170821" cy="974557"/>
          </a:xfrm>
          <a:custGeom>
            <a:avLst/>
            <a:gdLst>
              <a:gd name="connsiteX0" fmla="*/ 0 w 7170821"/>
              <a:gd name="connsiteY0" fmla="*/ 0 h 974557"/>
              <a:gd name="connsiteX1" fmla="*/ 757990 w 7170821"/>
              <a:gd name="connsiteY1" fmla="*/ 108284 h 974557"/>
              <a:gd name="connsiteX2" fmla="*/ 1443790 w 7170821"/>
              <a:gd name="connsiteY2" fmla="*/ 216568 h 974557"/>
              <a:gd name="connsiteX3" fmla="*/ 1961148 w 7170821"/>
              <a:gd name="connsiteY3" fmla="*/ 360947 h 974557"/>
              <a:gd name="connsiteX4" fmla="*/ 2442411 w 7170821"/>
              <a:gd name="connsiteY4" fmla="*/ 517357 h 974557"/>
              <a:gd name="connsiteX5" fmla="*/ 2815390 w 7170821"/>
              <a:gd name="connsiteY5" fmla="*/ 649705 h 974557"/>
              <a:gd name="connsiteX6" fmla="*/ 3152274 w 7170821"/>
              <a:gd name="connsiteY6" fmla="*/ 794084 h 974557"/>
              <a:gd name="connsiteX7" fmla="*/ 3573379 w 7170821"/>
              <a:gd name="connsiteY7" fmla="*/ 890336 h 974557"/>
              <a:gd name="connsiteX8" fmla="*/ 4126832 w 7170821"/>
              <a:gd name="connsiteY8" fmla="*/ 926431 h 974557"/>
              <a:gd name="connsiteX9" fmla="*/ 4680284 w 7170821"/>
              <a:gd name="connsiteY9" fmla="*/ 794084 h 974557"/>
              <a:gd name="connsiteX10" fmla="*/ 5125453 w 7170821"/>
              <a:gd name="connsiteY10" fmla="*/ 577515 h 974557"/>
              <a:gd name="connsiteX11" fmla="*/ 5329990 w 7170821"/>
              <a:gd name="connsiteY11" fmla="*/ 372979 h 974557"/>
              <a:gd name="connsiteX12" fmla="*/ 5618748 w 7170821"/>
              <a:gd name="connsiteY12" fmla="*/ 252663 h 974557"/>
              <a:gd name="connsiteX13" fmla="*/ 6003758 w 7170821"/>
              <a:gd name="connsiteY13" fmla="*/ 192505 h 974557"/>
              <a:gd name="connsiteX14" fmla="*/ 6460958 w 7170821"/>
              <a:gd name="connsiteY14" fmla="*/ 192505 h 974557"/>
              <a:gd name="connsiteX15" fmla="*/ 7170821 w 7170821"/>
              <a:gd name="connsiteY15" fmla="*/ 144379 h 974557"/>
              <a:gd name="connsiteX16" fmla="*/ 7170821 w 7170821"/>
              <a:gd name="connsiteY16" fmla="*/ 974557 h 974557"/>
              <a:gd name="connsiteX17" fmla="*/ 48127 w 7170821"/>
              <a:gd name="connsiteY17" fmla="*/ 914400 h 974557"/>
              <a:gd name="connsiteX18" fmla="*/ 60158 w 7170821"/>
              <a:gd name="connsiteY18" fmla="*/ 0 h 974557"/>
              <a:gd name="connsiteX19" fmla="*/ 0 w 7170821"/>
              <a:gd name="connsiteY19" fmla="*/ 0 h 97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70821" h="974557">
                <a:moveTo>
                  <a:pt x="0" y="0"/>
                </a:moveTo>
                <a:lnTo>
                  <a:pt x="757990" y="108284"/>
                </a:lnTo>
                <a:lnTo>
                  <a:pt x="1443790" y="216568"/>
                </a:lnTo>
                <a:lnTo>
                  <a:pt x="1961148" y="360947"/>
                </a:lnTo>
                <a:lnTo>
                  <a:pt x="2442411" y="517357"/>
                </a:lnTo>
                <a:lnTo>
                  <a:pt x="2815390" y="649705"/>
                </a:lnTo>
                <a:lnTo>
                  <a:pt x="3152274" y="794084"/>
                </a:lnTo>
                <a:lnTo>
                  <a:pt x="3573379" y="890336"/>
                </a:lnTo>
                <a:lnTo>
                  <a:pt x="4126832" y="926431"/>
                </a:lnTo>
                <a:lnTo>
                  <a:pt x="4680284" y="794084"/>
                </a:lnTo>
                <a:lnTo>
                  <a:pt x="5125453" y="577515"/>
                </a:lnTo>
                <a:lnTo>
                  <a:pt x="5329990" y="372979"/>
                </a:lnTo>
                <a:lnTo>
                  <a:pt x="5618748" y="252663"/>
                </a:lnTo>
                <a:lnTo>
                  <a:pt x="6003758" y="192505"/>
                </a:lnTo>
                <a:lnTo>
                  <a:pt x="6460958" y="192505"/>
                </a:lnTo>
                <a:lnTo>
                  <a:pt x="7170821" y="144379"/>
                </a:lnTo>
                <a:lnTo>
                  <a:pt x="7170821" y="974557"/>
                </a:lnTo>
                <a:lnTo>
                  <a:pt x="48127" y="914400"/>
                </a:lnTo>
                <a:lnTo>
                  <a:pt x="6015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907704" y="4936450"/>
            <a:ext cx="7182853" cy="385011"/>
          </a:xfrm>
          <a:custGeom>
            <a:avLst/>
            <a:gdLst>
              <a:gd name="connsiteX0" fmla="*/ 0 w 7182853"/>
              <a:gd name="connsiteY0" fmla="*/ 0 h 385011"/>
              <a:gd name="connsiteX1" fmla="*/ 0 w 7182853"/>
              <a:gd name="connsiteY1" fmla="*/ 360948 h 385011"/>
              <a:gd name="connsiteX2" fmla="*/ 7170821 w 7182853"/>
              <a:gd name="connsiteY2" fmla="*/ 385011 h 385011"/>
              <a:gd name="connsiteX3" fmla="*/ 7182853 w 7182853"/>
              <a:gd name="connsiteY3" fmla="*/ 0 h 385011"/>
              <a:gd name="connsiteX4" fmla="*/ 0 w 7182853"/>
              <a:gd name="connsiteY4" fmla="*/ 0 h 38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2853" h="385011">
                <a:moveTo>
                  <a:pt x="0" y="0"/>
                </a:moveTo>
                <a:lnTo>
                  <a:pt x="0" y="360948"/>
                </a:lnTo>
                <a:lnTo>
                  <a:pt x="7170821" y="385011"/>
                </a:lnTo>
                <a:lnTo>
                  <a:pt x="7182853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393" y="2656957"/>
            <a:ext cx="3499274" cy="214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844824"/>
            <a:ext cx="1931460" cy="162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43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A huge problem to explain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229600" cy="47285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 rock was not removed by ice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It did not evaporate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It did not dissolve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It can only have been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eroded by massive 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water suction resulting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from high velocity</a:t>
            </a: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Coupled with boiling water?</a:t>
            </a:r>
          </a:p>
          <a:p>
            <a:pPr>
              <a:buNone/>
            </a:pPr>
            <a:endParaRPr lang="en-ZA" sz="1800" dirty="0" smtClean="0">
              <a:solidFill>
                <a:srgbClr val="150C8E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How could this happen?</a:t>
            </a: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088" y="2934816"/>
            <a:ext cx="5230912" cy="39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1"/>
            <a:ext cx="2555776" cy="4800596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 continents fit together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Conventional theory says this took place gradually over millions of years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What if it happened rapidly like all the other events discussed in this presentation?</a:t>
            </a: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412776"/>
            <a:ext cx="658822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1"/>
            <a:ext cx="2555776" cy="4800596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Requires massive forces to split the continents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forces to overcome inertia and start movement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forces to stop movement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Needs an external force</a:t>
            </a: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2545" y="1412776"/>
            <a:ext cx="6471455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1"/>
            <a:ext cx="2555776" cy="4800596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1700808"/>
            <a:ext cx="8229600" cy="4669979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Imagine rapid separation of continents</a:t>
            </a:r>
          </a:p>
          <a:p>
            <a:pPr marL="342790" lvl="0" indent="-34279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ZA" dirty="0">
              <a:solidFill>
                <a:srgbClr val="150C8E"/>
              </a:solidFill>
            </a:endParaRPr>
          </a:p>
          <a:p>
            <a:pPr marL="342790" lvl="0" indent="-3427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ZA" dirty="0">
                <a:solidFill>
                  <a:srgbClr val="150C8E"/>
                </a:solidFill>
              </a:rPr>
              <a:t>What if simultaneously the earth expanded as a consequence of all the surface disruption breaking the crust which would have contracted rapidly as a consequence of rapid cooling?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ZA" dirty="0" smtClean="0">
              <a:solidFill>
                <a:srgbClr val="150C8E"/>
              </a:solidFill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if several</a:t>
            </a:r>
            <a:r>
              <a:rPr kumimoji="0" lang="en-ZA" sz="18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ZA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kilometers</a:t>
            </a:r>
            <a:r>
              <a:rPr kumimoji="0" lang="en-ZA" sz="18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depth of water drained off the land in a very short space of time – perhaps days or weeks?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ZA" baseline="0" dirty="0" smtClean="0">
              <a:solidFill>
                <a:srgbClr val="150C8E"/>
              </a:solidFill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ZA" sz="18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if the water flow had the erosive capacity to cause the topography that I have described and the topography in the part of the world where you live?</a:t>
            </a: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ZA" baseline="0" dirty="0" smtClean="0">
              <a:solidFill>
                <a:srgbClr val="150C8E"/>
              </a:solidFill>
            </a:endParaRPr>
          </a:p>
          <a:p>
            <a:pPr marL="342790" marR="0" lvl="0" indent="-342790" algn="l" defTabSz="9141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ZA" sz="1800" b="0" i="0" u="none" strike="noStrike" kern="1200" cap="none" spc="0" normalizeH="0" noProof="0" dirty="0" smtClean="0">
                <a:ln>
                  <a:noFill/>
                </a:ln>
                <a:solidFill>
                  <a:srgbClr val="150C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if ... ?</a:t>
            </a: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srgbClr val="150C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Some theories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6732240" cy="504055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Thermal convection of the earth’s core slowly over millions of years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Impact by a large object from space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Fly-by of a large space object – a near miss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Contraction of the crust causes cracking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Other?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Or a combination – fly by and impact results in disruption and cooling which results in cracking followed by a change in gravitational state which results in major expansion due to reduced gravitational force?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412776"/>
            <a:ext cx="2339752" cy="1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Hypothesis for splitting / cracking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8028384" cy="52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Coefficient of thermal expansion: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marL="342900" indent="-342900" eaLnBrk="1" hangingPunct="1">
              <a:buFont typeface="+mj-lt"/>
              <a:buAutoNum type="arabicPeriod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Granite 6.5 micrometers per meter at 20 degrees Centigrade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Melting point of Granite = 1,700 degrees Centigrade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Cooling from molten to zero degrees would shrink the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circumference of the earth by approximately 427 km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BUT the core would NOT shrink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tension and splitting of the crust would result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412776"/>
            <a:ext cx="2339752" cy="1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44824"/>
            <a:ext cx="4248472" cy="230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7236296" y="3861048"/>
            <a:ext cx="1728192" cy="1728192"/>
            <a:chOff x="1660026" y="1772816"/>
            <a:chExt cx="4856190" cy="461711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60026" y="1772816"/>
              <a:ext cx="4856190" cy="4617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0"/>
            <p:cNvSpPr/>
            <p:nvPr/>
          </p:nvSpPr>
          <p:spPr>
            <a:xfrm>
              <a:off x="1691680" y="1772816"/>
              <a:ext cx="4824536" cy="4608512"/>
            </a:xfrm>
            <a:prstGeom prst="ellipse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36296" y="3861048"/>
            <a:ext cx="1728192" cy="1728192"/>
            <a:chOff x="1660026" y="1772816"/>
            <a:chExt cx="4856190" cy="461711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60026" y="1772816"/>
              <a:ext cx="4856190" cy="4617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1691680" y="1772816"/>
              <a:ext cx="4824536" cy="4608512"/>
            </a:xfrm>
            <a:prstGeom prst="ellipse">
              <a:avLst/>
            </a:prstGeom>
            <a:noFill/>
            <a:ln w="1016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08304" y="3789040"/>
            <a:ext cx="1656184" cy="1725104"/>
            <a:chOff x="1660026" y="1572072"/>
            <a:chExt cx="4856190" cy="480925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60026" y="1572072"/>
              <a:ext cx="4856190" cy="4617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1691680" y="1772816"/>
              <a:ext cx="4824536" cy="4608512"/>
            </a:xfrm>
            <a:prstGeom prst="ellipse">
              <a:avLst/>
            </a:prstGeom>
            <a:noFill/>
            <a:ln w="203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Left-Right Arrow 17"/>
          <p:cNvSpPr/>
          <p:nvPr/>
        </p:nvSpPr>
        <p:spPr>
          <a:xfrm>
            <a:off x="7668344" y="3501008"/>
            <a:ext cx="864096" cy="216023"/>
          </a:xfrm>
          <a:prstGeom prst="leftRightArrow">
            <a:avLst/>
          </a:prstGeom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8" idx="5"/>
          </p:cNvCxnSpPr>
          <p:nvPr/>
        </p:nvCxnSpPr>
        <p:spPr>
          <a:xfrm rot="5400000">
            <a:off x="7938373" y="3825044"/>
            <a:ext cx="32403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860032" y="3933056"/>
            <a:ext cx="3096344" cy="25922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rot="16200000" flipV="1">
            <a:off x="7497325" y="2951947"/>
            <a:ext cx="990110" cy="216024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98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98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6543692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and water drainage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438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484784"/>
            <a:ext cx="46577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484784"/>
            <a:ext cx="50387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484784"/>
            <a:ext cx="54483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484784"/>
            <a:ext cx="59721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1484784"/>
            <a:ext cx="652462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7409" y="3789040"/>
            <a:ext cx="1186591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1"/>
          <p:cNvGrpSpPr/>
          <p:nvPr/>
        </p:nvGrpSpPr>
        <p:grpSpPr>
          <a:xfrm>
            <a:off x="1187624" y="5229200"/>
            <a:ext cx="6415971" cy="1326795"/>
            <a:chOff x="1259632" y="5558589"/>
            <a:chExt cx="6415971" cy="1326795"/>
          </a:xfrm>
        </p:grpSpPr>
        <p:sp>
          <p:nvSpPr>
            <p:cNvPr id="33" name="Freeform 32"/>
            <p:cNvSpPr/>
            <p:nvPr/>
          </p:nvSpPr>
          <p:spPr>
            <a:xfrm>
              <a:off x="1259632" y="6124074"/>
              <a:ext cx="3705726" cy="721895"/>
            </a:xfrm>
            <a:custGeom>
              <a:avLst/>
              <a:gdLst>
                <a:gd name="connsiteX0" fmla="*/ 0 w 3705726"/>
                <a:gd name="connsiteY0" fmla="*/ 0 h 721895"/>
                <a:gd name="connsiteX1" fmla="*/ 3657600 w 3705726"/>
                <a:gd name="connsiteY1" fmla="*/ 0 h 721895"/>
                <a:gd name="connsiteX2" fmla="*/ 3609473 w 3705726"/>
                <a:gd name="connsiteY2" fmla="*/ 156411 h 721895"/>
                <a:gd name="connsiteX3" fmla="*/ 3693694 w 3705726"/>
                <a:gd name="connsiteY3" fmla="*/ 216568 h 721895"/>
                <a:gd name="connsiteX4" fmla="*/ 3657600 w 3705726"/>
                <a:gd name="connsiteY4" fmla="*/ 348916 h 721895"/>
                <a:gd name="connsiteX5" fmla="*/ 3705726 w 3705726"/>
                <a:gd name="connsiteY5" fmla="*/ 421105 h 721895"/>
                <a:gd name="connsiteX6" fmla="*/ 3585410 w 3705726"/>
                <a:gd name="connsiteY6" fmla="*/ 493295 h 721895"/>
                <a:gd name="connsiteX7" fmla="*/ 3669631 w 3705726"/>
                <a:gd name="connsiteY7" fmla="*/ 565484 h 721895"/>
                <a:gd name="connsiteX8" fmla="*/ 3621505 w 3705726"/>
                <a:gd name="connsiteY8" fmla="*/ 625642 h 721895"/>
                <a:gd name="connsiteX9" fmla="*/ 3657600 w 3705726"/>
                <a:gd name="connsiteY9" fmla="*/ 721895 h 721895"/>
                <a:gd name="connsiteX10" fmla="*/ 12031 w 3705726"/>
                <a:gd name="connsiteY10" fmla="*/ 721895 h 721895"/>
                <a:gd name="connsiteX11" fmla="*/ 0 w 3705726"/>
                <a:gd name="connsiteY11" fmla="*/ 0 h 72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5726" h="721895">
                  <a:moveTo>
                    <a:pt x="0" y="0"/>
                  </a:moveTo>
                  <a:lnTo>
                    <a:pt x="3657600" y="0"/>
                  </a:lnTo>
                  <a:lnTo>
                    <a:pt x="3609473" y="156411"/>
                  </a:lnTo>
                  <a:lnTo>
                    <a:pt x="3693694" y="216568"/>
                  </a:lnTo>
                  <a:lnTo>
                    <a:pt x="3657600" y="348916"/>
                  </a:lnTo>
                  <a:lnTo>
                    <a:pt x="3705726" y="421105"/>
                  </a:lnTo>
                  <a:lnTo>
                    <a:pt x="3585410" y="493295"/>
                  </a:lnTo>
                  <a:lnTo>
                    <a:pt x="3669631" y="565484"/>
                  </a:lnTo>
                  <a:lnTo>
                    <a:pt x="3621505" y="625642"/>
                  </a:lnTo>
                  <a:lnTo>
                    <a:pt x="3657600" y="721895"/>
                  </a:lnTo>
                  <a:lnTo>
                    <a:pt x="12031" y="721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788024" y="6115363"/>
              <a:ext cx="2887579" cy="770021"/>
            </a:xfrm>
            <a:custGeom>
              <a:avLst/>
              <a:gdLst>
                <a:gd name="connsiteX0" fmla="*/ 96252 w 2887579"/>
                <a:gd name="connsiteY0" fmla="*/ 0 h 770021"/>
                <a:gd name="connsiteX1" fmla="*/ 96252 w 2887579"/>
                <a:gd name="connsiteY1" fmla="*/ 0 h 770021"/>
                <a:gd name="connsiteX2" fmla="*/ 36095 w 2887579"/>
                <a:gd name="connsiteY2" fmla="*/ 192506 h 770021"/>
                <a:gd name="connsiteX3" fmla="*/ 96252 w 2887579"/>
                <a:gd name="connsiteY3" fmla="*/ 276727 h 770021"/>
                <a:gd name="connsiteX4" fmla="*/ 48126 w 2887579"/>
                <a:gd name="connsiteY4" fmla="*/ 348916 h 770021"/>
                <a:gd name="connsiteX5" fmla="*/ 108284 w 2887579"/>
                <a:gd name="connsiteY5" fmla="*/ 433137 h 770021"/>
                <a:gd name="connsiteX6" fmla="*/ 0 w 2887579"/>
                <a:gd name="connsiteY6" fmla="*/ 553453 h 770021"/>
                <a:gd name="connsiteX7" fmla="*/ 48126 w 2887579"/>
                <a:gd name="connsiteY7" fmla="*/ 637674 h 770021"/>
                <a:gd name="connsiteX8" fmla="*/ 12031 w 2887579"/>
                <a:gd name="connsiteY8" fmla="*/ 673769 h 770021"/>
                <a:gd name="connsiteX9" fmla="*/ 60158 w 2887579"/>
                <a:gd name="connsiteY9" fmla="*/ 745958 h 770021"/>
                <a:gd name="connsiteX10" fmla="*/ 2875547 w 2887579"/>
                <a:gd name="connsiteY10" fmla="*/ 770021 h 770021"/>
                <a:gd name="connsiteX11" fmla="*/ 2887579 w 2887579"/>
                <a:gd name="connsiteY11" fmla="*/ 24063 h 770021"/>
                <a:gd name="connsiteX12" fmla="*/ 96252 w 2887579"/>
                <a:gd name="connsiteY12" fmla="*/ 0 h 77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7579" h="770021">
                  <a:moveTo>
                    <a:pt x="96252" y="0"/>
                  </a:moveTo>
                  <a:lnTo>
                    <a:pt x="96252" y="0"/>
                  </a:lnTo>
                  <a:lnTo>
                    <a:pt x="36095" y="192506"/>
                  </a:lnTo>
                  <a:lnTo>
                    <a:pt x="96252" y="276727"/>
                  </a:lnTo>
                  <a:lnTo>
                    <a:pt x="48126" y="348916"/>
                  </a:lnTo>
                  <a:lnTo>
                    <a:pt x="108284" y="433137"/>
                  </a:lnTo>
                  <a:lnTo>
                    <a:pt x="0" y="553453"/>
                  </a:lnTo>
                  <a:lnTo>
                    <a:pt x="48126" y="637674"/>
                  </a:lnTo>
                  <a:lnTo>
                    <a:pt x="12031" y="673769"/>
                  </a:lnTo>
                  <a:lnTo>
                    <a:pt x="60158" y="745958"/>
                  </a:lnTo>
                  <a:lnTo>
                    <a:pt x="2875547" y="770021"/>
                  </a:lnTo>
                  <a:lnTo>
                    <a:pt x="2887579" y="24063"/>
                  </a:lnTo>
                  <a:lnTo>
                    <a:pt x="96252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287379" y="5570620"/>
              <a:ext cx="3572653" cy="594683"/>
            </a:xfrm>
            <a:custGeom>
              <a:avLst/>
              <a:gdLst>
                <a:gd name="connsiteX0" fmla="*/ 3573379 w 3573379"/>
                <a:gd name="connsiteY0" fmla="*/ 517358 h 565484"/>
                <a:gd name="connsiteX1" fmla="*/ 3573379 w 3573379"/>
                <a:gd name="connsiteY1" fmla="*/ 0 h 565484"/>
                <a:gd name="connsiteX2" fmla="*/ 0 w 3573379"/>
                <a:gd name="connsiteY2" fmla="*/ 12032 h 565484"/>
                <a:gd name="connsiteX3" fmla="*/ 0 w 3573379"/>
                <a:gd name="connsiteY3" fmla="*/ 565484 h 565484"/>
                <a:gd name="connsiteX4" fmla="*/ 3573379 w 3573379"/>
                <a:gd name="connsiteY4" fmla="*/ 517358 h 5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379" h="565484">
                  <a:moveTo>
                    <a:pt x="3573379" y="517358"/>
                  </a:moveTo>
                  <a:lnTo>
                    <a:pt x="3573379" y="0"/>
                  </a:lnTo>
                  <a:lnTo>
                    <a:pt x="0" y="12032"/>
                  </a:lnTo>
                  <a:lnTo>
                    <a:pt x="0" y="565484"/>
                  </a:lnTo>
                  <a:lnTo>
                    <a:pt x="3573379" y="51735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860032" y="5558589"/>
              <a:ext cx="2815390" cy="577516"/>
            </a:xfrm>
            <a:custGeom>
              <a:avLst/>
              <a:gdLst>
                <a:gd name="connsiteX0" fmla="*/ 0 w 2815390"/>
                <a:gd name="connsiteY0" fmla="*/ 0 h 577516"/>
                <a:gd name="connsiteX1" fmla="*/ 0 w 2815390"/>
                <a:gd name="connsiteY1" fmla="*/ 565485 h 577516"/>
                <a:gd name="connsiteX2" fmla="*/ 2803358 w 2815390"/>
                <a:gd name="connsiteY2" fmla="*/ 577516 h 577516"/>
                <a:gd name="connsiteX3" fmla="*/ 2815390 w 2815390"/>
                <a:gd name="connsiteY3" fmla="*/ 24064 h 577516"/>
                <a:gd name="connsiteX4" fmla="*/ 0 w 2815390"/>
                <a:gd name="connsiteY4" fmla="*/ 0 h 57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390" h="577516">
                  <a:moveTo>
                    <a:pt x="0" y="0"/>
                  </a:moveTo>
                  <a:lnTo>
                    <a:pt x="0" y="565485"/>
                  </a:lnTo>
                  <a:lnTo>
                    <a:pt x="2803358" y="577516"/>
                  </a:lnTo>
                  <a:lnTo>
                    <a:pt x="2815390" y="2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0" y="4913784"/>
            <a:ext cx="8352928" cy="1944216"/>
            <a:chOff x="251520" y="3140968"/>
            <a:chExt cx="8352928" cy="1944216"/>
          </a:xfrm>
        </p:grpSpPr>
        <p:sp>
          <p:nvSpPr>
            <p:cNvPr id="38" name="Rectangle 37"/>
            <p:cNvSpPr/>
            <p:nvPr/>
          </p:nvSpPr>
          <p:spPr>
            <a:xfrm>
              <a:off x="251520" y="3140968"/>
              <a:ext cx="8352928" cy="19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1"/>
            <p:cNvGrpSpPr/>
            <p:nvPr/>
          </p:nvGrpSpPr>
          <p:grpSpPr>
            <a:xfrm>
              <a:off x="611560" y="3429000"/>
              <a:ext cx="7488832" cy="1326796"/>
              <a:chOff x="611560" y="4046420"/>
              <a:chExt cx="7488832" cy="1326796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611560" y="4611906"/>
                <a:ext cx="3705726" cy="721895"/>
              </a:xfrm>
              <a:custGeom>
                <a:avLst/>
                <a:gdLst>
                  <a:gd name="connsiteX0" fmla="*/ 0 w 3705726"/>
                  <a:gd name="connsiteY0" fmla="*/ 0 h 721895"/>
                  <a:gd name="connsiteX1" fmla="*/ 3657600 w 3705726"/>
                  <a:gd name="connsiteY1" fmla="*/ 0 h 721895"/>
                  <a:gd name="connsiteX2" fmla="*/ 3609473 w 3705726"/>
                  <a:gd name="connsiteY2" fmla="*/ 156411 h 721895"/>
                  <a:gd name="connsiteX3" fmla="*/ 3693694 w 3705726"/>
                  <a:gd name="connsiteY3" fmla="*/ 216568 h 721895"/>
                  <a:gd name="connsiteX4" fmla="*/ 3657600 w 3705726"/>
                  <a:gd name="connsiteY4" fmla="*/ 348916 h 721895"/>
                  <a:gd name="connsiteX5" fmla="*/ 3705726 w 3705726"/>
                  <a:gd name="connsiteY5" fmla="*/ 421105 h 721895"/>
                  <a:gd name="connsiteX6" fmla="*/ 3585410 w 3705726"/>
                  <a:gd name="connsiteY6" fmla="*/ 493295 h 721895"/>
                  <a:gd name="connsiteX7" fmla="*/ 3669631 w 3705726"/>
                  <a:gd name="connsiteY7" fmla="*/ 565484 h 721895"/>
                  <a:gd name="connsiteX8" fmla="*/ 3621505 w 3705726"/>
                  <a:gd name="connsiteY8" fmla="*/ 625642 h 721895"/>
                  <a:gd name="connsiteX9" fmla="*/ 3657600 w 3705726"/>
                  <a:gd name="connsiteY9" fmla="*/ 721895 h 721895"/>
                  <a:gd name="connsiteX10" fmla="*/ 12031 w 3705726"/>
                  <a:gd name="connsiteY10" fmla="*/ 721895 h 721895"/>
                  <a:gd name="connsiteX11" fmla="*/ 0 w 3705726"/>
                  <a:gd name="connsiteY11" fmla="*/ 0 h 72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05726" h="721895">
                    <a:moveTo>
                      <a:pt x="0" y="0"/>
                    </a:moveTo>
                    <a:lnTo>
                      <a:pt x="3657600" y="0"/>
                    </a:lnTo>
                    <a:lnTo>
                      <a:pt x="3609473" y="156411"/>
                    </a:lnTo>
                    <a:lnTo>
                      <a:pt x="3693694" y="216568"/>
                    </a:lnTo>
                    <a:lnTo>
                      <a:pt x="3657600" y="348916"/>
                    </a:lnTo>
                    <a:lnTo>
                      <a:pt x="3705726" y="421105"/>
                    </a:lnTo>
                    <a:lnTo>
                      <a:pt x="3585410" y="493295"/>
                    </a:lnTo>
                    <a:lnTo>
                      <a:pt x="3669631" y="565484"/>
                    </a:lnTo>
                    <a:lnTo>
                      <a:pt x="3621505" y="625642"/>
                    </a:lnTo>
                    <a:lnTo>
                      <a:pt x="3657600" y="721895"/>
                    </a:lnTo>
                    <a:lnTo>
                      <a:pt x="12031" y="721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5212813" y="4603195"/>
                <a:ext cx="2887579" cy="770021"/>
              </a:xfrm>
              <a:custGeom>
                <a:avLst/>
                <a:gdLst>
                  <a:gd name="connsiteX0" fmla="*/ 96252 w 2887579"/>
                  <a:gd name="connsiteY0" fmla="*/ 0 h 770021"/>
                  <a:gd name="connsiteX1" fmla="*/ 96252 w 2887579"/>
                  <a:gd name="connsiteY1" fmla="*/ 0 h 770021"/>
                  <a:gd name="connsiteX2" fmla="*/ 36095 w 2887579"/>
                  <a:gd name="connsiteY2" fmla="*/ 192506 h 770021"/>
                  <a:gd name="connsiteX3" fmla="*/ 96252 w 2887579"/>
                  <a:gd name="connsiteY3" fmla="*/ 276727 h 770021"/>
                  <a:gd name="connsiteX4" fmla="*/ 48126 w 2887579"/>
                  <a:gd name="connsiteY4" fmla="*/ 348916 h 770021"/>
                  <a:gd name="connsiteX5" fmla="*/ 108284 w 2887579"/>
                  <a:gd name="connsiteY5" fmla="*/ 433137 h 770021"/>
                  <a:gd name="connsiteX6" fmla="*/ 0 w 2887579"/>
                  <a:gd name="connsiteY6" fmla="*/ 553453 h 770021"/>
                  <a:gd name="connsiteX7" fmla="*/ 48126 w 2887579"/>
                  <a:gd name="connsiteY7" fmla="*/ 637674 h 770021"/>
                  <a:gd name="connsiteX8" fmla="*/ 12031 w 2887579"/>
                  <a:gd name="connsiteY8" fmla="*/ 673769 h 770021"/>
                  <a:gd name="connsiteX9" fmla="*/ 60158 w 2887579"/>
                  <a:gd name="connsiteY9" fmla="*/ 745958 h 770021"/>
                  <a:gd name="connsiteX10" fmla="*/ 2875547 w 2887579"/>
                  <a:gd name="connsiteY10" fmla="*/ 770021 h 770021"/>
                  <a:gd name="connsiteX11" fmla="*/ 2887579 w 2887579"/>
                  <a:gd name="connsiteY11" fmla="*/ 24063 h 770021"/>
                  <a:gd name="connsiteX12" fmla="*/ 96252 w 2887579"/>
                  <a:gd name="connsiteY12" fmla="*/ 0 h 77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579" h="770021">
                    <a:moveTo>
                      <a:pt x="96252" y="0"/>
                    </a:moveTo>
                    <a:lnTo>
                      <a:pt x="96252" y="0"/>
                    </a:lnTo>
                    <a:lnTo>
                      <a:pt x="36095" y="192506"/>
                    </a:lnTo>
                    <a:lnTo>
                      <a:pt x="96252" y="276727"/>
                    </a:lnTo>
                    <a:lnTo>
                      <a:pt x="48126" y="348916"/>
                    </a:lnTo>
                    <a:lnTo>
                      <a:pt x="108284" y="433137"/>
                    </a:lnTo>
                    <a:lnTo>
                      <a:pt x="0" y="553453"/>
                    </a:lnTo>
                    <a:lnTo>
                      <a:pt x="48126" y="637674"/>
                    </a:lnTo>
                    <a:lnTo>
                      <a:pt x="12031" y="673769"/>
                    </a:lnTo>
                    <a:lnTo>
                      <a:pt x="60158" y="745958"/>
                    </a:lnTo>
                    <a:lnTo>
                      <a:pt x="2875547" y="770021"/>
                    </a:lnTo>
                    <a:lnTo>
                      <a:pt x="2887579" y="24063"/>
                    </a:lnTo>
                    <a:lnTo>
                      <a:pt x="96252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205234">
                <a:off x="626120" y="4111115"/>
                <a:ext cx="3572653" cy="594683"/>
              </a:xfrm>
              <a:custGeom>
                <a:avLst/>
                <a:gdLst>
                  <a:gd name="connsiteX0" fmla="*/ 3573379 w 3573379"/>
                  <a:gd name="connsiteY0" fmla="*/ 517358 h 565484"/>
                  <a:gd name="connsiteX1" fmla="*/ 3573379 w 3573379"/>
                  <a:gd name="connsiteY1" fmla="*/ 0 h 565484"/>
                  <a:gd name="connsiteX2" fmla="*/ 0 w 3573379"/>
                  <a:gd name="connsiteY2" fmla="*/ 12032 h 565484"/>
                  <a:gd name="connsiteX3" fmla="*/ 0 w 3573379"/>
                  <a:gd name="connsiteY3" fmla="*/ 565484 h 565484"/>
                  <a:gd name="connsiteX4" fmla="*/ 3573379 w 3573379"/>
                  <a:gd name="connsiteY4" fmla="*/ 517358 h 56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3379" h="565484">
                    <a:moveTo>
                      <a:pt x="3573379" y="517358"/>
                    </a:moveTo>
                    <a:lnTo>
                      <a:pt x="3573379" y="0"/>
                    </a:lnTo>
                    <a:lnTo>
                      <a:pt x="0" y="12032"/>
                    </a:lnTo>
                    <a:lnTo>
                      <a:pt x="0" y="565484"/>
                    </a:lnTo>
                    <a:lnTo>
                      <a:pt x="3573379" y="517358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21364096">
                <a:off x="5220072" y="4046420"/>
                <a:ext cx="2880320" cy="678723"/>
              </a:xfrm>
              <a:custGeom>
                <a:avLst/>
                <a:gdLst>
                  <a:gd name="connsiteX0" fmla="*/ 0 w 2815390"/>
                  <a:gd name="connsiteY0" fmla="*/ 0 h 577516"/>
                  <a:gd name="connsiteX1" fmla="*/ 0 w 2815390"/>
                  <a:gd name="connsiteY1" fmla="*/ 565485 h 577516"/>
                  <a:gd name="connsiteX2" fmla="*/ 2803358 w 2815390"/>
                  <a:gd name="connsiteY2" fmla="*/ 577516 h 577516"/>
                  <a:gd name="connsiteX3" fmla="*/ 2815390 w 2815390"/>
                  <a:gd name="connsiteY3" fmla="*/ 24064 h 577516"/>
                  <a:gd name="connsiteX4" fmla="*/ 0 w 2815390"/>
                  <a:gd name="connsiteY4" fmla="*/ 0 h 57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5390" h="577516">
                    <a:moveTo>
                      <a:pt x="0" y="0"/>
                    </a:moveTo>
                    <a:lnTo>
                      <a:pt x="0" y="565485"/>
                    </a:lnTo>
                    <a:lnTo>
                      <a:pt x="2803358" y="577516"/>
                    </a:lnTo>
                    <a:lnTo>
                      <a:pt x="2815390" y="240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4150895" y="4223084"/>
                <a:ext cx="505326" cy="1082842"/>
              </a:xfrm>
              <a:custGeom>
                <a:avLst/>
                <a:gdLst>
                  <a:gd name="connsiteX0" fmla="*/ 48126 w 505326"/>
                  <a:gd name="connsiteY0" fmla="*/ 0 h 1082842"/>
                  <a:gd name="connsiteX1" fmla="*/ 228600 w 505326"/>
                  <a:gd name="connsiteY1" fmla="*/ 48127 h 1082842"/>
                  <a:gd name="connsiteX2" fmla="*/ 385010 w 505326"/>
                  <a:gd name="connsiteY2" fmla="*/ 120316 h 1082842"/>
                  <a:gd name="connsiteX3" fmla="*/ 457200 w 505326"/>
                  <a:gd name="connsiteY3" fmla="*/ 288758 h 1082842"/>
                  <a:gd name="connsiteX4" fmla="*/ 457200 w 505326"/>
                  <a:gd name="connsiteY4" fmla="*/ 445169 h 1082842"/>
                  <a:gd name="connsiteX5" fmla="*/ 469231 w 505326"/>
                  <a:gd name="connsiteY5" fmla="*/ 649705 h 1082842"/>
                  <a:gd name="connsiteX6" fmla="*/ 481263 w 505326"/>
                  <a:gd name="connsiteY6" fmla="*/ 770021 h 1082842"/>
                  <a:gd name="connsiteX7" fmla="*/ 505326 w 505326"/>
                  <a:gd name="connsiteY7" fmla="*/ 974558 h 1082842"/>
                  <a:gd name="connsiteX8" fmla="*/ 505326 w 505326"/>
                  <a:gd name="connsiteY8" fmla="*/ 1082842 h 1082842"/>
                  <a:gd name="connsiteX9" fmla="*/ 144379 w 505326"/>
                  <a:gd name="connsiteY9" fmla="*/ 1082842 h 1082842"/>
                  <a:gd name="connsiteX10" fmla="*/ 96252 w 505326"/>
                  <a:gd name="connsiteY10" fmla="*/ 1022684 h 1082842"/>
                  <a:gd name="connsiteX11" fmla="*/ 132347 w 505326"/>
                  <a:gd name="connsiteY11" fmla="*/ 962527 h 1082842"/>
                  <a:gd name="connsiteX12" fmla="*/ 12031 w 505326"/>
                  <a:gd name="connsiteY12" fmla="*/ 866274 h 1082842"/>
                  <a:gd name="connsiteX13" fmla="*/ 168442 w 505326"/>
                  <a:gd name="connsiteY13" fmla="*/ 782053 h 1082842"/>
                  <a:gd name="connsiteX14" fmla="*/ 84221 w 505326"/>
                  <a:gd name="connsiteY14" fmla="*/ 697832 h 1082842"/>
                  <a:gd name="connsiteX15" fmla="*/ 132347 w 505326"/>
                  <a:gd name="connsiteY15" fmla="*/ 601579 h 1082842"/>
                  <a:gd name="connsiteX16" fmla="*/ 36094 w 505326"/>
                  <a:gd name="connsiteY16" fmla="*/ 529390 h 1082842"/>
                  <a:gd name="connsiteX17" fmla="*/ 0 w 505326"/>
                  <a:gd name="connsiteY17" fmla="*/ 481263 h 1082842"/>
                  <a:gd name="connsiteX18" fmla="*/ 48126 w 505326"/>
                  <a:gd name="connsiteY18" fmla="*/ 0 h 108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5326" h="1082842">
                    <a:moveTo>
                      <a:pt x="48126" y="0"/>
                    </a:moveTo>
                    <a:lnTo>
                      <a:pt x="228600" y="48127"/>
                    </a:lnTo>
                    <a:lnTo>
                      <a:pt x="385010" y="120316"/>
                    </a:lnTo>
                    <a:lnTo>
                      <a:pt x="457200" y="288758"/>
                    </a:lnTo>
                    <a:lnTo>
                      <a:pt x="457200" y="445169"/>
                    </a:lnTo>
                    <a:lnTo>
                      <a:pt x="469231" y="649705"/>
                    </a:lnTo>
                    <a:lnTo>
                      <a:pt x="481263" y="770021"/>
                    </a:lnTo>
                    <a:lnTo>
                      <a:pt x="505326" y="974558"/>
                    </a:lnTo>
                    <a:lnTo>
                      <a:pt x="505326" y="1082842"/>
                    </a:lnTo>
                    <a:lnTo>
                      <a:pt x="144379" y="1082842"/>
                    </a:lnTo>
                    <a:lnTo>
                      <a:pt x="96252" y="1022684"/>
                    </a:lnTo>
                    <a:lnTo>
                      <a:pt x="132347" y="962527"/>
                    </a:lnTo>
                    <a:lnTo>
                      <a:pt x="12031" y="866274"/>
                    </a:lnTo>
                    <a:lnTo>
                      <a:pt x="168442" y="782053"/>
                    </a:lnTo>
                    <a:lnTo>
                      <a:pt x="84221" y="697832"/>
                    </a:lnTo>
                    <a:lnTo>
                      <a:pt x="132347" y="601579"/>
                    </a:lnTo>
                    <a:lnTo>
                      <a:pt x="36094" y="529390"/>
                    </a:lnTo>
                    <a:lnTo>
                      <a:pt x="0" y="481263"/>
                    </a:lnTo>
                    <a:lnTo>
                      <a:pt x="4812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4656221" y="4186989"/>
                <a:ext cx="649705" cy="1155032"/>
              </a:xfrm>
              <a:custGeom>
                <a:avLst/>
                <a:gdLst>
                  <a:gd name="connsiteX0" fmla="*/ 0 w 649705"/>
                  <a:gd name="connsiteY0" fmla="*/ 1094874 h 1155032"/>
                  <a:gd name="connsiteX1" fmla="*/ 24063 w 649705"/>
                  <a:gd name="connsiteY1" fmla="*/ 782053 h 1155032"/>
                  <a:gd name="connsiteX2" fmla="*/ 72190 w 649705"/>
                  <a:gd name="connsiteY2" fmla="*/ 421106 h 1155032"/>
                  <a:gd name="connsiteX3" fmla="*/ 144379 w 649705"/>
                  <a:gd name="connsiteY3" fmla="*/ 96253 h 1155032"/>
                  <a:gd name="connsiteX4" fmla="*/ 240632 w 649705"/>
                  <a:gd name="connsiteY4" fmla="*/ 36095 h 1155032"/>
                  <a:gd name="connsiteX5" fmla="*/ 421105 w 649705"/>
                  <a:gd name="connsiteY5" fmla="*/ 0 h 1155032"/>
                  <a:gd name="connsiteX6" fmla="*/ 553453 w 649705"/>
                  <a:gd name="connsiteY6" fmla="*/ 0 h 1155032"/>
                  <a:gd name="connsiteX7" fmla="*/ 589547 w 649705"/>
                  <a:gd name="connsiteY7" fmla="*/ 577516 h 1155032"/>
                  <a:gd name="connsiteX8" fmla="*/ 649705 w 649705"/>
                  <a:gd name="connsiteY8" fmla="*/ 721895 h 1155032"/>
                  <a:gd name="connsiteX9" fmla="*/ 601579 w 649705"/>
                  <a:gd name="connsiteY9" fmla="*/ 782053 h 1155032"/>
                  <a:gd name="connsiteX10" fmla="*/ 637674 w 649705"/>
                  <a:gd name="connsiteY10" fmla="*/ 854243 h 1155032"/>
                  <a:gd name="connsiteX11" fmla="*/ 565484 w 649705"/>
                  <a:gd name="connsiteY11" fmla="*/ 998622 h 1155032"/>
                  <a:gd name="connsiteX12" fmla="*/ 589547 w 649705"/>
                  <a:gd name="connsiteY12" fmla="*/ 1155032 h 1155032"/>
                  <a:gd name="connsiteX13" fmla="*/ 0 w 649705"/>
                  <a:gd name="connsiteY13" fmla="*/ 1094874 h 1155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9705" h="1155032">
                    <a:moveTo>
                      <a:pt x="0" y="1094874"/>
                    </a:moveTo>
                    <a:lnTo>
                      <a:pt x="24063" y="782053"/>
                    </a:lnTo>
                    <a:lnTo>
                      <a:pt x="72190" y="421106"/>
                    </a:lnTo>
                    <a:lnTo>
                      <a:pt x="144379" y="96253"/>
                    </a:lnTo>
                    <a:lnTo>
                      <a:pt x="240632" y="36095"/>
                    </a:lnTo>
                    <a:lnTo>
                      <a:pt x="421105" y="0"/>
                    </a:lnTo>
                    <a:lnTo>
                      <a:pt x="553453" y="0"/>
                    </a:lnTo>
                    <a:lnTo>
                      <a:pt x="589547" y="577516"/>
                    </a:lnTo>
                    <a:lnTo>
                      <a:pt x="649705" y="721895"/>
                    </a:lnTo>
                    <a:lnTo>
                      <a:pt x="601579" y="782053"/>
                    </a:lnTo>
                    <a:lnTo>
                      <a:pt x="637674" y="854243"/>
                    </a:lnTo>
                    <a:lnTo>
                      <a:pt x="565484" y="998622"/>
                    </a:lnTo>
                    <a:lnTo>
                      <a:pt x="589547" y="1155032"/>
                    </a:lnTo>
                    <a:lnTo>
                      <a:pt x="0" y="1094874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5"/>
          <p:cNvGrpSpPr/>
          <p:nvPr/>
        </p:nvGrpSpPr>
        <p:grpSpPr>
          <a:xfrm>
            <a:off x="-1188640" y="4841776"/>
            <a:ext cx="11630857" cy="2016224"/>
            <a:chOff x="-1116632" y="1124744"/>
            <a:chExt cx="11630857" cy="2016224"/>
          </a:xfrm>
        </p:grpSpPr>
        <p:sp>
          <p:nvSpPr>
            <p:cNvPr id="47" name="Rectangle 46"/>
            <p:cNvSpPr/>
            <p:nvPr/>
          </p:nvSpPr>
          <p:spPr>
            <a:xfrm>
              <a:off x="0" y="1124744"/>
              <a:ext cx="9144000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0"/>
            <p:cNvGrpSpPr/>
            <p:nvPr/>
          </p:nvGrpSpPr>
          <p:grpSpPr>
            <a:xfrm>
              <a:off x="-1116632" y="1484784"/>
              <a:ext cx="11630857" cy="1618936"/>
              <a:chOff x="-1174081" y="2086790"/>
              <a:chExt cx="11630857" cy="1618936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-108520" y="2652276"/>
                <a:ext cx="3705726" cy="721895"/>
              </a:xfrm>
              <a:custGeom>
                <a:avLst/>
                <a:gdLst>
                  <a:gd name="connsiteX0" fmla="*/ 0 w 3705726"/>
                  <a:gd name="connsiteY0" fmla="*/ 0 h 721895"/>
                  <a:gd name="connsiteX1" fmla="*/ 3657600 w 3705726"/>
                  <a:gd name="connsiteY1" fmla="*/ 0 h 721895"/>
                  <a:gd name="connsiteX2" fmla="*/ 3609473 w 3705726"/>
                  <a:gd name="connsiteY2" fmla="*/ 156411 h 721895"/>
                  <a:gd name="connsiteX3" fmla="*/ 3693694 w 3705726"/>
                  <a:gd name="connsiteY3" fmla="*/ 216568 h 721895"/>
                  <a:gd name="connsiteX4" fmla="*/ 3657600 w 3705726"/>
                  <a:gd name="connsiteY4" fmla="*/ 348916 h 721895"/>
                  <a:gd name="connsiteX5" fmla="*/ 3705726 w 3705726"/>
                  <a:gd name="connsiteY5" fmla="*/ 421105 h 721895"/>
                  <a:gd name="connsiteX6" fmla="*/ 3585410 w 3705726"/>
                  <a:gd name="connsiteY6" fmla="*/ 493295 h 721895"/>
                  <a:gd name="connsiteX7" fmla="*/ 3669631 w 3705726"/>
                  <a:gd name="connsiteY7" fmla="*/ 565484 h 721895"/>
                  <a:gd name="connsiteX8" fmla="*/ 3621505 w 3705726"/>
                  <a:gd name="connsiteY8" fmla="*/ 625642 h 721895"/>
                  <a:gd name="connsiteX9" fmla="*/ 3657600 w 3705726"/>
                  <a:gd name="connsiteY9" fmla="*/ 721895 h 721895"/>
                  <a:gd name="connsiteX10" fmla="*/ 12031 w 3705726"/>
                  <a:gd name="connsiteY10" fmla="*/ 721895 h 721895"/>
                  <a:gd name="connsiteX11" fmla="*/ 0 w 3705726"/>
                  <a:gd name="connsiteY11" fmla="*/ 0 h 72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05726" h="721895">
                    <a:moveTo>
                      <a:pt x="0" y="0"/>
                    </a:moveTo>
                    <a:lnTo>
                      <a:pt x="3657600" y="0"/>
                    </a:lnTo>
                    <a:lnTo>
                      <a:pt x="3609473" y="156411"/>
                    </a:lnTo>
                    <a:lnTo>
                      <a:pt x="3693694" y="216568"/>
                    </a:lnTo>
                    <a:lnTo>
                      <a:pt x="3657600" y="348916"/>
                    </a:lnTo>
                    <a:lnTo>
                      <a:pt x="3705726" y="421105"/>
                    </a:lnTo>
                    <a:lnTo>
                      <a:pt x="3585410" y="493295"/>
                    </a:lnTo>
                    <a:lnTo>
                      <a:pt x="3669631" y="565484"/>
                    </a:lnTo>
                    <a:lnTo>
                      <a:pt x="3621505" y="625642"/>
                    </a:lnTo>
                    <a:lnTo>
                      <a:pt x="3657600" y="721895"/>
                    </a:lnTo>
                    <a:lnTo>
                      <a:pt x="12031" y="721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292933" y="2643565"/>
                <a:ext cx="2887579" cy="770021"/>
              </a:xfrm>
              <a:custGeom>
                <a:avLst/>
                <a:gdLst>
                  <a:gd name="connsiteX0" fmla="*/ 96252 w 2887579"/>
                  <a:gd name="connsiteY0" fmla="*/ 0 h 770021"/>
                  <a:gd name="connsiteX1" fmla="*/ 96252 w 2887579"/>
                  <a:gd name="connsiteY1" fmla="*/ 0 h 770021"/>
                  <a:gd name="connsiteX2" fmla="*/ 36095 w 2887579"/>
                  <a:gd name="connsiteY2" fmla="*/ 192506 h 770021"/>
                  <a:gd name="connsiteX3" fmla="*/ 96252 w 2887579"/>
                  <a:gd name="connsiteY3" fmla="*/ 276727 h 770021"/>
                  <a:gd name="connsiteX4" fmla="*/ 48126 w 2887579"/>
                  <a:gd name="connsiteY4" fmla="*/ 348916 h 770021"/>
                  <a:gd name="connsiteX5" fmla="*/ 108284 w 2887579"/>
                  <a:gd name="connsiteY5" fmla="*/ 433137 h 770021"/>
                  <a:gd name="connsiteX6" fmla="*/ 0 w 2887579"/>
                  <a:gd name="connsiteY6" fmla="*/ 553453 h 770021"/>
                  <a:gd name="connsiteX7" fmla="*/ 48126 w 2887579"/>
                  <a:gd name="connsiteY7" fmla="*/ 637674 h 770021"/>
                  <a:gd name="connsiteX8" fmla="*/ 12031 w 2887579"/>
                  <a:gd name="connsiteY8" fmla="*/ 673769 h 770021"/>
                  <a:gd name="connsiteX9" fmla="*/ 60158 w 2887579"/>
                  <a:gd name="connsiteY9" fmla="*/ 745958 h 770021"/>
                  <a:gd name="connsiteX10" fmla="*/ 2875547 w 2887579"/>
                  <a:gd name="connsiteY10" fmla="*/ 770021 h 770021"/>
                  <a:gd name="connsiteX11" fmla="*/ 2887579 w 2887579"/>
                  <a:gd name="connsiteY11" fmla="*/ 24063 h 770021"/>
                  <a:gd name="connsiteX12" fmla="*/ 96252 w 2887579"/>
                  <a:gd name="connsiteY12" fmla="*/ 0 h 77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579" h="770021">
                    <a:moveTo>
                      <a:pt x="96252" y="0"/>
                    </a:moveTo>
                    <a:lnTo>
                      <a:pt x="96252" y="0"/>
                    </a:lnTo>
                    <a:lnTo>
                      <a:pt x="36095" y="192506"/>
                    </a:lnTo>
                    <a:lnTo>
                      <a:pt x="96252" y="276727"/>
                    </a:lnTo>
                    <a:lnTo>
                      <a:pt x="48126" y="348916"/>
                    </a:lnTo>
                    <a:lnTo>
                      <a:pt x="108284" y="433137"/>
                    </a:lnTo>
                    <a:lnTo>
                      <a:pt x="0" y="553453"/>
                    </a:lnTo>
                    <a:lnTo>
                      <a:pt x="48126" y="637674"/>
                    </a:lnTo>
                    <a:lnTo>
                      <a:pt x="12031" y="673769"/>
                    </a:lnTo>
                    <a:lnTo>
                      <a:pt x="60158" y="745958"/>
                    </a:lnTo>
                    <a:lnTo>
                      <a:pt x="2875547" y="770021"/>
                    </a:lnTo>
                    <a:lnTo>
                      <a:pt x="2887579" y="24063"/>
                    </a:lnTo>
                    <a:lnTo>
                      <a:pt x="96252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 rot="205234">
                <a:off x="-1174081" y="2151485"/>
                <a:ext cx="3572653" cy="594683"/>
              </a:xfrm>
              <a:custGeom>
                <a:avLst/>
                <a:gdLst>
                  <a:gd name="connsiteX0" fmla="*/ 3573379 w 3573379"/>
                  <a:gd name="connsiteY0" fmla="*/ 517358 h 565484"/>
                  <a:gd name="connsiteX1" fmla="*/ 3573379 w 3573379"/>
                  <a:gd name="connsiteY1" fmla="*/ 0 h 565484"/>
                  <a:gd name="connsiteX2" fmla="*/ 0 w 3573379"/>
                  <a:gd name="connsiteY2" fmla="*/ 12032 h 565484"/>
                  <a:gd name="connsiteX3" fmla="*/ 0 w 3573379"/>
                  <a:gd name="connsiteY3" fmla="*/ 565484 h 565484"/>
                  <a:gd name="connsiteX4" fmla="*/ 3573379 w 3573379"/>
                  <a:gd name="connsiteY4" fmla="*/ 517358 h 56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3379" h="565484">
                    <a:moveTo>
                      <a:pt x="3573379" y="517358"/>
                    </a:moveTo>
                    <a:lnTo>
                      <a:pt x="3573379" y="0"/>
                    </a:lnTo>
                    <a:lnTo>
                      <a:pt x="0" y="12032"/>
                    </a:lnTo>
                    <a:lnTo>
                      <a:pt x="0" y="565484"/>
                    </a:lnTo>
                    <a:lnTo>
                      <a:pt x="3573379" y="517358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 rot="21364096">
                <a:off x="7576456" y="2086790"/>
                <a:ext cx="2880320" cy="678723"/>
              </a:xfrm>
              <a:custGeom>
                <a:avLst/>
                <a:gdLst>
                  <a:gd name="connsiteX0" fmla="*/ 0 w 2815390"/>
                  <a:gd name="connsiteY0" fmla="*/ 0 h 577516"/>
                  <a:gd name="connsiteX1" fmla="*/ 0 w 2815390"/>
                  <a:gd name="connsiteY1" fmla="*/ 565485 h 577516"/>
                  <a:gd name="connsiteX2" fmla="*/ 2803358 w 2815390"/>
                  <a:gd name="connsiteY2" fmla="*/ 577516 h 577516"/>
                  <a:gd name="connsiteX3" fmla="*/ 2815390 w 2815390"/>
                  <a:gd name="connsiteY3" fmla="*/ 24064 h 577516"/>
                  <a:gd name="connsiteX4" fmla="*/ 0 w 2815390"/>
                  <a:gd name="connsiteY4" fmla="*/ 0 h 57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5390" h="577516">
                    <a:moveTo>
                      <a:pt x="0" y="0"/>
                    </a:moveTo>
                    <a:lnTo>
                      <a:pt x="0" y="565485"/>
                    </a:lnTo>
                    <a:lnTo>
                      <a:pt x="2803358" y="577516"/>
                    </a:lnTo>
                    <a:lnTo>
                      <a:pt x="2815390" y="240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2358189" y="2261937"/>
                <a:ext cx="2502569" cy="1443789"/>
              </a:xfrm>
              <a:custGeom>
                <a:avLst/>
                <a:gdLst>
                  <a:gd name="connsiteX0" fmla="*/ 0 w 2502569"/>
                  <a:gd name="connsiteY0" fmla="*/ 541421 h 1443789"/>
                  <a:gd name="connsiteX1" fmla="*/ 48127 w 2502569"/>
                  <a:gd name="connsiteY1" fmla="*/ 721895 h 1443789"/>
                  <a:gd name="connsiteX2" fmla="*/ 132348 w 2502569"/>
                  <a:gd name="connsiteY2" fmla="*/ 818147 h 1443789"/>
                  <a:gd name="connsiteX3" fmla="*/ 348916 w 2502569"/>
                  <a:gd name="connsiteY3" fmla="*/ 866274 h 1443789"/>
                  <a:gd name="connsiteX4" fmla="*/ 866274 w 2502569"/>
                  <a:gd name="connsiteY4" fmla="*/ 866274 h 1443789"/>
                  <a:gd name="connsiteX5" fmla="*/ 1167064 w 2502569"/>
                  <a:gd name="connsiteY5" fmla="*/ 890337 h 1443789"/>
                  <a:gd name="connsiteX6" fmla="*/ 1191127 w 2502569"/>
                  <a:gd name="connsiteY6" fmla="*/ 974558 h 1443789"/>
                  <a:gd name="connsiteX7" fmla="*/ 1155032 w 2502569"/>
                  <a:gd name="connsiteY7" fmla="*/ 1022684 h 1443789"/>
                  <a:gd name="connsiteX8" fmla="*/ 1167064 w 2502569"/>
                  <a:gd name="connsiteY8" fmla="*/ 1106905 h 1443789"/>
                  <a:gd name="connsiteX9" fmla="*/ 1167064 w 2502569"/>
                  <a:gd name="connsiteY9" fmla="*/ 1106905 h 1443789"/>
                  <a:gd name="connsiteX10" fmla="*/ 1395664 w 2502569"/>
                  <a:gd name="connsiteY10" fmla="*/ 1239252 h 1443789"/>
                  <a:gd name="connsiteX11" fmla="*/ 1600200 w 2502569"/>
                  <a:gd name="connsiteY11" fmla="*/ 1371600 h 1443789"/>
                  <a:gd name="connsiteX12" fmla="*/ 1684422 w 2502569"/>
                  <a:gd name="connsiteY12" fmla="*/ 1395663 h 1443789"/>
                  <a:gd name="connsiteX13" fmla="*/ 1684422 w 2502569"/>
                  <a:gd name="connsiteY13" fmla="*/ 1395663 h 1443789"/>
                  <a:gd name="connsiteX14" fmla="*/ 1985211 w 2502569"/>
                  <a:gd name="connsiteY14" fmla="*/ 1419726 h 1443789"/>
                  <a:gd name="connsiteX15" fmla="*/ 2129590 w 2502569"/>
                  <a:gd name="connsiteY15" fmla="*/ 1443789 h 1443789"/>
                  <a:gd name="connsiteX16" fmla="*/ 2153653 w 2502569"/>
                  <a:gd name="connsiteY16" fmla="*/ 1443789 h 1443789"/>
                  <a:gd name="connsiteX17" fmla="*/ 2490537 w 2502569"/>
                  <a:gd name="connsiteY17" fmla="*/ 1419726 h 1443789"/>
                  <a:gd name="connsiteX18" fmla="*/ 2502569 w 2502569"/>
                  <a:gd name="connsiteY18" fmla="*/ 300789 h 1443789"/>
                  <a:gd name="connsiteX19" fmla="*/ 2177716 w 2502569"/>
                  <a:gd name="connsiteY19" fmla="*/ 300789 h 1443789"/>
                  <a:gd name="connsiteX20" fmla="*/ 1696453 w 2502569"/>
                  <a:gd name="connsiteY20" fmla="*/ 276726 h 1443789"/>
                  <a:gd name="connsiteX21" fmla="*/ 1299411 w 2502569"/>
                  <a:gd name="connsiteY21" fmla="*/ 168442 h 1443789"/>
                  <a:gd name="connsiteX22" fmla="*/ 914400 w 2502569"/>
                  <a:gd name="connsiteY22" fmla="*/ 96252 h 1443789"/>
                  <a:gd name="connsiteX23" fmla="*/ 312822 w 2502569"/>
                  <a:gd name="connsiteY23" fmla="*/ 48126 h 1443789"/>
                  <a:gd name="connsiteX24" fmla="*/ 36095 w 2502569"/>
                  <a:gd name="connsiteY24" fmla="*/ 0 h 1443789"/>
                  <a:gd name="connsiteX25" fmla="*/ 0 w 2502569"/>
                  <a:gd name="connsiteY25" fmla="*/ 637674 h 1443789"/>
                  <a:gd name="connsiteX26" fmla="*/ 24064 w 2502569"/>
                  <a:gd name="connsiteY26" fmla="*/ 685800 h 1443789"/>
                  <a:gd name="connsiteX27" fmla="*/ 204537 w 2502569"/>
                  <a:gd name="connsiteY27" fmla="*/ 866274 h 14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02569" h="1443789">
                    <a:moveTo>
                      <a:pt x="0" y="541421"/>
                    </a:moveTo>
                    <a:lnTo>
                      <a:pt x="48127" y="721895"/>
                    </a:lnTo>
                    <a:lnTo>
                      <a:pt x="132348" y="818147"/>
                    </a:lnTo>
                    <a:lnTo>
                      <a:pt x="348916" y="866274"/>
                    </a:lnTo>
                    <a:lnTo>
                      <a:pt x="866274" y="866274"/>
                    </a:lnTo>
                    <a:lnTo>
                      <a:pt x="1167064" y="890337"/>
                    </a:lnTo>
                    <a:lnTo>
                      <a:pt x="1191127" y="974558"/>
                    </a:lnTo>
                    <a:lnTo>
                      <a:pt x="1155032" y="1022684"/>
                    </a:lnTo>
                    <a:lnTo>
                      <a:pt x="1167064" y="1106905"/>
                    </a:lnTo>
                    <a:lnTo>
                      <a:pt x="1167064" y="1106905"/>
                    </a:lnTo>
                    <a:cubicBezTo>
                      <a:pt x="1243264" y="1151021"/>
                      <a:pt x="1321741" y="1191419"/>
                      <a:pt x="1395664" y="1239252"/>
                    </a:cubicBezTo>
                    <a:cubicBezTo>
                      <a:pt x="1463843" y="1283368"/>
                      <a:pt x="1520570" y="1355675"/>
                      <a:pt x="1600200" y="1371600"/>
                    </a:cubicBezTo>
                    <a:cubicBezTo>
                      <a:pt x="1669152" y="1385390"/>
                      <a:pt x="1642067" y="1374486"/>
                      <a:pt x="1684422" y="1395663"/>
                    </a:cubicBezTo>
                    <a:lnTo>
                      <a:pt x="1684422" y="1395663"/>
                    </a:lnTo>
                    <a:cubicBezTo>
                      <a:pt x="1880228" y="1428297"/>
                      <a:pt x="1780010" y="1419726"/>
                      <a:pt x="1985211" y="1419726"/>
                    </a:cubicBezTo>
                    <a:lnTo>
                      <a:pt x="2129590" y="1443789"/>
                    </a:lnTo>
                    <a:lnTo>
                      <a:pt x="2153653" y="1443789"/>
                    </a:lnTo>
                    <a:lnTo>
                      <a:pt x="2490537" y="1419726"/>
                    </a:lnTo>
                    <a:lnTo>
                      <a:pt x="2502569" y="300789"/>
                    </a:lnTo>
                    <a:lnTo>
                      <a:pt x="2177716" y="300789"/>
                    </a:lnTo>
                    <a:lnTo>
                      <a:pt x="1696453" y="276726"/>
                    </a:lnTo>
                    <a:lnTo>
                      <a:pt x="1299411" y="168442"/>
                    </a:lnTo>
                    <a:lnTo>
                      <a:pt x="914400" y="96252"/>
                    </a:lnTo>
                    <a:lnTo>
                      <a:pt x="312822" y="48126"/>
                    </a:lnTo>
                    <a:lnTo>
                      <a:pt x="36095" y="0"/>
                    </a:lnTo>
                    <a:lnTo>
                      <a:pt x="0" y="637674"/>
                    </a:lnTo>
                    <a:lnTo>
                      <a:pt x="24064" y="685800"/>
                    </a:lnTo>
                    <a:lnTo>
                      <a:pt x="204537" y="86627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824663" y="2177716"/>
                <a:ext cx="2779295" cy="1503947"/>
              </a:xfrm>
              <a:custGeom>
                <a:avLst/>
                <a:gdLst>
                  <a:gd name="connsiteX0" fmla="*/ 2779295 w 2779295"/>
                  <a:gd name="connsiteY0" fmla="*/ 661737 h 1503947"/>
                  <a:gd name="connsiteX1" fmla="*/ 2370221 w 2779295"/>
                  <a:gd name="connsiteY1" fmla="*/ 673768 h 1503947"/>
                  <a:gd name="connsiteX2" fmla="*/ 2310063 w 2779295"/>
                  <a:gd name="connsiteY2" fmla="*/ 782052 h 1503947"/>
                  <a:gd name="connsiteX3" fmla="*/ 2310063 w 2779295"/>
                  <a:gd name="connsiteY3" fmla="*/ 938463 h 1503947"/>
                  <a:gd name="connsiteX4" fmla="*/ 2153653 w 2779295"/>
                  <a:gd name="connsiteY4" fmla="*/ 1094873 h 1503947"/>
                  <a:gd name="connsiteX5" fmla="*/ 1684421 w 2779295"/>
                  <a:gd name="connsiteY5" fmla="*/ 1094873 h 1503947"/>
                  <a:gd name="connsiteX6" fmla="*/ 1515979 w 2779295"/>
                  <a:gd name="connsiteY6" fmla="*/ 1106905 h 1503947"/>
                  <a:gd name="connsiteX7" fmla="*/ 1528011 w 2779295"/>
                  <a:gd name="connsiteY7" fmla="*/ 1179095 h 1503947"/>
                  <a:gd name="connsiteX8" fmla="*/ 1479884 w 2779295"/>
                  <a:gd name="connsiteY8" fmla="*/ 1251284 h 1503947"/>
                  <a:gd name="connsiteX9" fmla="*/ 1203158 w 2779295"/>
                  <a:gd name="connsiteY9" fmla="*/ 1299410 h 1503947"/>
                  <a:gd name="connsiteX10" fmla="*/ 890337 w 2779295"/>
                  <a:gd name="connsiteY10" fmla="*/ 1407695 h 1503947"/>
                  <a:gd name="connsiteX11" fmla="*/ 252663 w 2779295"/>
                  <a:gd name="connsiteY11" fmla="*/ 1491916 h 1503947"/>
                  <a:gd name="connsiteX12" fmla="*/ 0 w 2779295"/>
                  <a:gd name="connsiteY12" fmla="*/ 1503947 h 1503947"/>
                  <a:gd name="connsiteX13" fmla="*/ 24063 w 2779295"/>
                  <a:gd name="connsiteY13" fmla="*/ 397042 h 1503947"/>
                  <a:gd name="connsiteX14" fmla="*/ 721895 w 2779295"/>
                  <a:gd name="connsiteY14" fmla="*/ 397042 h 1503947"/>
                  <a:gd name="connsiteX15" fmla="*/ 1347537 w 2779295"/>
                  <a:gd name="connsiteY15" fmla="*/ 360947 h 1503947"/>
                  <a:gd name="connsiteX16" fmla="*/ 1756611 w 2779295"/>
                  <a:gd name="connsiteY16" fmla="*/ 276726 h 1503947"/>
                  <a:gd name="connsiteX17" fmla="*/ 2334126 w 2779295"/>
                  <a:gd name="connsiteY17" fmla="*/ 168442 h 1503947"/>
                  <a:gd name="connsiteX18" fmla="*/ 2755232 w 2779295"/>
                  <a:gd name="connsiteY18" fmla="*/ 0 h 1503947"/>
                  <a:gd name="connsiteX19" fmla="*/ 2779295 w 2779295"/>
                  <a:gd name="connsiteY19" fmla="*/ 661737 h 150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9295" h="1503947">
                    <a:moveTo>
                      <a:pt x="2779295" y="661737"/>
                    </a:moveTo>
                    <a:lnTo>
                      <a:pt x="2370221" y="673768"/>
                    </a:lnTo>
                    <a:lnTo>
                      <a:pt x="2310063" y="782052"/>
                    </a:lnTo>
                    <a:lnTo>
                      <a:pt x="2310063" y="938463"/>
                    </a:lnTo>
                    <a:lnTo>
                      <a:pt x="2153653" y="1094873"/>
                    </a:lnTo>
                    <a:lnTo>
                      <a:pt x="1684421" y="1094873"/>
                    </a:lnTo>
                    <a:lnTo>
                      <a:pt x="1515979" y="1106905"/>
                    </a:lnTo>
                    <a:lnTo>
                      <a:pt x="1528011" y="1179095"/>
                    </a:lnTo>
                    <a:lnTo>
                      <a:pt x="1479884" y="1251284"/>
                    </a:lnTo>
                    <a:lnTo>
                      <a:pt x="1203158" y="1299410"/>
                    </a:lnTo>
                    <a:lnTo>
                      <a:pt x="890337" y="1407695"/>
                    </a:lnTo>
                    <a:lnTo>
                      <a:pt x="252663" y="1491916"/>
                    </a:lnTo>
                    <a:lnTo>
                      <a:pt x="0" y="1503947"/>
                    </a:lnTo>
                    <a:lnTo>
                      <a:pt x="24063" y="397042"/>
                    </a:lnTo>
                    <a:lnTo>
                      <a:pt x="721895" y="397042"/>
                    </a:lnTo>
                    <a:lnTo>
                      <a:pt x="1347537" y="360947"/>
                    </a:lnTo>
                    <a:lnTo>
                      <a:pt x="1756611" y="276726"/>
                    </a:lnTo>
                    <a:lnTo>
                      <a:pt x="2334126" y="168442"/>
                    </a:lnTo>
                    <a:lnTo>
                      <a:pt x="2755232" y="0"/>
                    </a:lnTo>
                    <a:lnTo>
                      <a:pt x="2779295" y="66173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3203848" cy="504055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As continents separate massive gorges form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Water rushes off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the continents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erosion beyond anything we can visualize occurs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3277" y="4653136"/>
            <a:ext cx="2450723" cy="168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6" name="Straight Arrow Connector 55"/>
          <p:cNvCxnSpPr/>
          <p:nvPr/>
        </p:nvCxnSpPr>
        <p:spPr>
          <a:xfrm>
            <a:off x="2267744" y="5661248"/>
            <a:ext cx="1296144" cy="36004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 flipV="1">
            <a:off x="5292080" y="4149080"/>
            <a:ext cx="1584176" cy="129614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Ocean trenches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Another source of drainage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1"/>
            <a:ext cx="4499992" cy="4800596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 Mariana Trench is 11,000 m deep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Seemingly concurrently with continental separation trenches were also formed further draining water off the continents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 volume of the seas is MUCH greater than the volume of the continents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Easy to postulate rapid and dramatic drainage</a:t>
            </a: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82453"/>
            <a:ext cx="4211959" cy="547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24589"/>
            <a:ext cx="4211959" cy="313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32040" y="1382453"/>
            <a:ext cx="4211959" cy="234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3752"/>
            <a:ext cx="6696744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chemeClr val="tx2"/>
                </a:solidFill>
              </a:rPr>
              <a:t>How?</a:t>
            </a:r>
            <a:br>
              <a:rPr lang="en-ZA" sz="2400" b="1" dirty="0" smtClean="0">
                <a:solidFill>
                  <a:schemeClr val="tx2"/>
                </a:solidFill>
              </a:rPr>
            </a:br>
            <a:r>
              <a:rPr lang="en-ZA" sz="2400" b="1" dirty="0" smtClean="0">
                <a:solidFill>
                  <a:schemeClr val="tx2"/>
                </a:solidFill>
              </a:rPr>
              <a:t>Unstable Universe -- massive runaway star earth to Moon in 1 hour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89654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What the remaining surface of the dome actually evidences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Near Allandale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1656184" cy="496855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Small stream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Wide flat valley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Stream does not have erosive capacity to cut this valley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Rough rocks in stream bed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673" y="1412776"/>
            <a:ext cx="7258328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543692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Continental separation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Hypothesis for displacement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Fly-by of large space object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4860032" cy="504055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Theories that earth’s axis was once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vertical</a:t>
            </a:r>
          </a:p>
          <a:p>
            <a:pPr eaLnBrk="1" hangingPunct="1">
              <a:buNone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That orbit of sun was not elliptical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That a year was exactly 360 days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 large comet or other space object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that exerted massive gravitational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pull on the earth could pull the earth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  out of a circular orbit around the sun 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AND cause the earth to tilt on its axis, one theory says close to 30 degrees originally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WHY NOT?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1"/>
            <a:ext cx="3813051" cy="302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558" y="4581128"/>
            <a:ext cx="4057952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Summing up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29600" cy="511256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Large valleys incised in the dome and elsewhere – all over the earth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Too large to be formed by current streams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plucking of cliff faces and tops of hills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Continents were originally one land mass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Thermal shrinkage of the crust due to cooling explains splitting up of the continents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fly-by or impact of a space object tilting the earth on its axis, distorting its orbit around the sun and causing massive shear (hysteresis) between crust and core can explain separation of continents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All happened rapidly – mechanically impossible to happen slowly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How long ago?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Stock_000009253299Wav44100 End of Presentati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1600" y="6553200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20472" y="6237312"/>
            <a:ext cx="323528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28802"/>
            <a:ext cx="91535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9512" y="698967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does it all mean?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1670" y="207167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Continued in part 7</a:t>
            </a:r>
          </a:p>
          <a:p>
            <a:pPr algn="ctr"/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The REAL Age of all this</a:t>
            </a:r>
            <a:endParaRPr lang="en-US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4282" y="0"/>
            <a:ext cx="6429420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Turning history on its head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Massive evidence of a global flood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Contact me </a:t>
            </a:r>
            <a:r>
              <a:rPr lang="en-ZA" b="1" dirty="0" smtClean="0">
                <a:solidFill>
                  <a:srgbClr val="002060"/>
                </a:solidFill>
                <a:latin typeface="Verdana" pitchFamily="34" charset="0"/>
                <a:hlinkClick r:id="rId6"/>
              </a:rPr>
              <a:t>James@ETI-Ministries.org</a:t>
            </a:r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ZA" sz="1600" b="1" dirty="0" smtClean="0">
                <a:solidFill>
                  <a:srgbClr val="002060"/>
                </a:solidFill>
                <a:latin typeface="Verdana" pitchFamily="34" charset="0"/>
              </a:rPr>
              <a:t>Website </a:t>
            </a:r>
            <a:r>
              <a:rPr lang="en-ZA" sz="1600" b="1" dirty="0" smtClean="0">
                <a:solidFill>
                  <a:srgbClr val="002060"/>
                </a:solidFill>
                <a:latin typeface="Verdana" pitchFamily="34" charset="0"/>
                <a:hlinkClick r:id="rId7"/>
              </a:rPr>
              <a:t>www.ETI-Ministries.org</a:t>
            </a:r>
            <a:endParaRPr lang="en-ZA" sz="16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What the remaining surface of the dome actually evidences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Craighall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013176"/>
            <a:ext cx="8784976" cy="165618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Small stream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Wide flat valley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Stream does not have erosive capacity to cut this valley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Rough rocks in stream bed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14123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Little streams with flat valleys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The streams could never erode valleys like these, the erosive capacity is far too low, even in flood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Would produce narrow valleys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Not even able to erode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the granite rocks in the</a:t>
            </a:r>
          </a:p>
          <a:p>
            <a:pPr eaLnBrk="1" hangingPunct="1">
              <a:buNone/>
            </a:pPr>
            <a:r>
              <a:rPr lang="en-ZA" sz="1800" dirty="0" smtClean="0">
                <a:solidFill>
                  <a:srgbClr val="150C8E"/>
                </a:solidFill>
              </a:rPr>
              <a:t>     bottom of the stream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63" y="2955925"/>
            <a:ext cx="52022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2834"/>
            <a:ext cx="3995936" cy="25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Gentle rain does NOTHING it is all about high velocity water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085184"/>
            <a:ext cx="8229600" cy="151216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Low velocity water nurtures plants it does NOT erode however long it flows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Even if it flows for millions of years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64400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7"/>
            <a:ext cx="4368303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Gentle rain does NOTHING it is all about high velocity water</a:t>
            </a:r>
          </a:p>
        </p:txBody>
      </p:sp>
      <p:pic>
        <p:nvPicPr>
          <p:cNvPr id="7" name="DSCF146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Gentle rain does NOTHING it is all about high velocity water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132856"/>
            <a:ext cx="4680520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43692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Gentle rain does NOTHING it is all about high velocity water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941168"/>
            <a:ext cx="4788024" cy="309634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High velocity water erodes rapidly and continues eroding until there is nothing left to erode</a:t>
            </a:r>
            <a:endParaRPr lang="en-ZA" sz="1800" dirty="0" smtClean="0">
              <a:solidFill>
                <a:srgbClr val="150C8E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680520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1432537"/>
            <a:ext cx="4139952" cy="54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R&amp;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6488</TotalTime>
  <Words>2528</Words>
  <Application>Microsoft Office PowerPoint</Application>
  <PresentationFormat>On-screen Show (4:3)</PresentationFormat>
  <Paragraphs>424</Paragraphs>
  <Slides>32</Slides>
  <Notes>32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What the remaining surface of the dome actually evidences</vt:lpstr>
      <vt:lpstr>What the remaining surface of the dome actually evidences Near Allandale</vt:lpstr>
      <vt:lpstr>What the remaining surface of the dome actually evidences Craighall</vt:lpstr>
      <vt:lpstr>Little streams with flat valleys</vt:lpstr>
      <vt:lpstr>Gentle rain does NOTHING it is all about high velocity water</vt:lpstr>
      <vt:lpstr>Gentle rain does NOTHING it is all about high velocity water</vt:lpstr>
      <vt:lpstr>Gentle rain does NOTHING it is all about high velocity water</vt:lpstr>
      <vt:lpstr>Gentle rain does NOTHING it is all about high velocity water</vt:lpstr>
      <vt:lpstr>Plucked cliff faces </vt:lpstr>
      <vt:lpstr>Plucked hill tops</vt:lpstr>
      <vt:lpstr>Plucked cliff faces and hill tops All over the world</vt:lpstr>
      <vt:lpstr>Where has all the rock gone? 300 m drop in 3,000 m at Northcliff</vt:lpstr>
      <vt:lpstr>Where has all the rock gone?</vt:lpstr>
      <vt:lpstr>Where has all the rock gone?</vt:lpstr>
      <vt:lpstr>Where has all the rock gone?</vt:lpstr>
      <vt:lpstr>Glacier action?</vt:lpstr>
      <vt:lpstr>Evaporation?</vt:lpstr>
      <vt:lpstr>Dissolved?</vt:lpstr>
      <vt:lpstr>Erosion of valleys</vt:lpstr>
      <vt:lpstr>A huge problem to explain</vt:lpstr>
      <vt:lpstr>Continental separation</vt:lpstr>
      <vt:lpstr>Continental separation</vt:lpstr>
      <vt:lpstr>Continental separation</vt:lpstr>
      <vt:lpstr>Continental separation Some theories</vt:lpstr>
      <vt:lpstr>Continental separation Hypothesis for splitting / cracking</vt:lpstr>
      <vt:lpstr>Continental separation and water drainage </vt:lpstr>
      <vt:lpstr>Ocean trenches Another source of drainage</vt:lpstr>
      <vt:lpstr>How? Unstable Universe -- massive runaway star earth to Moon in 1 hour</vt:lpstr>
      <vt:lpstr>Continental separation Hypothesis for displacement Fly-by of large space object</vt:lpstr>
      <vt:lpstr>Summing up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Robertson</dc:creator>
  <cp:lastModifiedBy>ETI</cp:lastModifiedBy>
  <cp:revision>344</cp:revision>
  <dcterms:created xsi:type="dcterms:W3CDTF">2009-05-01T08:13:25Z</dcterms:created>
  <dcterms:modified xsi:type="dcterms:W3CDTF">2014-06-15T14:54:40Z</dcterms:modified>
</cp:coreProperties>
</file>